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57" r:id="rId5"/>
    <p:sldId id="12688" r:id="rId6"/>
    <p:sldId id="258" r:id="rId7"/>
    <p:sldId id="12690" r:id="rId8"/>
    <p:sldId id="12701" r:id="rId9"/>
    <p:sldId id="12698" r:id="rId10"/>
    <p:sldId id="12703" r:id="rId11"/>
    <p:sldId id="12733" r:id="rId12"/>
    <p:sldId id="12707" r:id="rId13"/>
    <p:sldId id="12729" r:id="rId14"/>
    <p:sldId id="12704" r:id="rId15"/>
    <p:sldId id="12708" r:id="rId16"/>
    <p:sldId id="12734" r:id="rId17"/>
    <p:sldId id="12730" r:id="rId18"/>
    <p:sldId id="12731" r:id="rId19"/>
    <p:sldId id="12735" r:id="rId20"/>
    <p:sldId id="12736" r:id="rId21"/>
    <p:sldId id="12737" r:id="rId22"/>
    <p:sldId id="12705" r:id="rId23"/>
    <p:sldId id="12728" r:id="rId24"/>
    <p:sldId id="12727" r:id="rId25"/>
    <p:sldId id="12706" r:id="rId26"/>
    <p:sldId id="12740" r:id="rId27"/>
    <p:sldId id="1274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A6F"/>
    <a:srgbClr val="00386B"/>
    <a:srgbClr val="FBEBAB"/>
    <a:srgbClr val="FFE7A3"/>
    <a:srgbClr val="44546A"/>
    <a:srgbClr val="888888"/>
    <a:srgbClr val="FFFFFF"/>
    <a:srgbClr val="9B77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94"/>
    <p:restoredTop sz="94689"/>
  </p:normalViewPr>
  <p:slideViewPr>
    <p:cSldViewPr snapToGrid="0" snapToObjects="1">
      <p:cViewPr varScale="1">
        <p:scale>
          <a:sx n="127" d="100"/>
          <a:sy n="127" d="100"/>
        </p:scale>
        <p:origin x="624" y="1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FBE8AF-18B8-4A69-A708-BA6C8482F57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486FD96-917E-459C-8330-DF8B73149E9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B4567D4-067A-4FAE-8DB8-1640772A9D65}" type="datetimeFigureOut">
              <a:rPr lang="en-US" smtClean="0"/>
              <a:t>5/23/22</a:t>
            </a:fld>
            <a:endParaRPr lang="en-US"/>
          </a:p>
        </p:txBody>
      </p:sp>
      <p:sp>
        <p:nvSpPr>
          <p:cNvPr id="4" name="Footer Placeholder 3">
            <a:extLst>
              <a:ext uri="{FF2B5EF4-FFF2-40B4-BE49-F238E27FC236}">
                <a16:creationId xmlns:a16="http://schemas.microsoft.com/office/drawing/2014/main" id="{FC5A692B-3135-4489-84DF-F78A9A3A9B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855A35F-3ABC-4922-A53E-BB35C54C14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7DACDE9-EC9B-49B4-9D42-F054B502B225}" type="slidenum">
              <a:rPr lang="en-US" smtClean="0"/>
              <a:t>‹#›</a:t>
            </a:fld>
            <a:endParaRPr lang="en-US"/>
          </a:p>
        </p:txBody>
      </p:sp>
    </p:spTree>
    <p:extLst>
      <p:ext uri="{BB962C8B-B14F-4D97-AF65-F5344CB8AC3E}">
        <p14:creationId xmlns:p14="http://schemas.microsoft.com/office/powerpoint/2010/main" val="24667414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F69CA0-F146-4268-B788-28295FC69D1E}" type="datetimeFigureOut">
              <a:rPr lang="en-US" smtClean="0"/>
              <a:t>5/23/22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D9EADE-46EC-48F1-A844-8516F75B7E4C}" type="slidenum">
              <a:rPr lang="en-US" smtClean="0"/>
              <a:t>‹#›</a:t>
            </a:fld>
            <a:endParaRPr lang="en-US"/>
          </a:p>
        </p:txBody>
      </p:sp>
    </p:spTree>
    <p:extLst>
      <p:ext uri="{BB962C8B-B14F-4D97-AF65-F5344CB8AC3E}">
        <p14:creationId xmlns:p14="http://schemas.microsoft.com/office/powerpoint/2010/main" val="44227353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2" name="Google Shape;42;p1:notes"/>
          <p:cNvSpPr txBox="1">
            <a:spLocks noGrp="1"/>
          </p:cNvSpPr>
          <p:nvPr>
            <p:ph type="body" idx="1"/>
          </p:nvPr>
        </p:nvSpPr>
        <p:spPr>
          <a:xfrm>
            <a:off x="680413" y="4723813"/>
            <a:ext cx="5446376" cy="4471177"/>
          </a:xfrm>
          <a:prstGeom prst="rect">
            <a:avLst/>
          </a:prstGeom>
          <a:noFill/>
          <a:ln>
            <a:noFill/>
          </a:ln>
        </p:spPr>
        <p:txBody>
          <a:bodyPr spcFirstLastPara="1" wrap="square" lIns="90525" tIns="45250" rIns="90525" bIns="452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 name="Google Shape;56;p3:notes"/>
          <p:cNvSpPr txBox="1">
            <a:spLocks noGrp="1"/>
          </p:cNvSpPr>
          <p:nvPr>
            <p:ph type="body" idx="1"/>
          </p:nvPr>
        </p:nvSpPr>
        <p:spPr>
          <a:xfrm>
            <a:off x="680413" y="4723813"/>
            <a:ext cx="5446376" cy="4471177"/>
          </a:xfrm>
          <a:prstGeom prst="rect">
            <a:avLst/>
          </a:prstGeom>
          <a:noFill/>
          <a:ln>
            <a:noFill/>
          </a:ln>
        </p:spPr>
        <p:txBody>
          <a:bodyPr spcFirstLastPara="1" wrap="square" lIns="90525" tIns="45250" rIns="90525" bIns="45250" anchor="t" anchorCtr="0">
            <a:noAutofit/>
          </a:bodyPr>
          <a:lstStyle/>
          <a:p>
            <a:pPr marL="0" lvl="0" indent="0" algn="l" rtl="0">
              <a:spcBef>
                <a:spcPts val="0"/>
              </a:spcBef>
              <a:spcAft>
                <a:spcPts val="0"/>
              </a:spcAft>
              <a:buNone/>
            </a:pPr>
            <a:endParaRPr/>
          </a:p>
        </p:txBody>
      </p:sp>
      <p:sp>
        <p:nvSpPr>
          <p:cNvPr id="57" name="Google Shape;57;p3:notes"/>
          <p:cNvSpPr txBox="1">
            <a:spLocks noGrp="1"/>
          </p:cNvSpPr>
          <p:nvPr>
            <p:ph type="sldNum" idx="12"/>
          </p:nvPr>
        </p:nvSpPr>
        <p:spPr>
          <a:xfrm>
            <a:off x="3857722" y="9440845"/>
            <a:ext cx="2947940" cy="496798"/>
          </a:xfrm>
          <a:prstGeom prst="rect">
            <a:avLst/>
          </a:prstGeom>
          <a:noFill/>
          <a:ln>
            <a:noFill/>
          </a:ln>
        </p:spPr>
        <p:txBody>
          <a:bodyPr spcFirstLastPara="1" wrap="square" lIns="90525" tIns="45250" rIns="90525" bIns="4525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pPr marL="0" lvl="0" indent="0" algn="r" rtl="0">
                <a:spcBef>
                  <a:spcPts val="0"/>
                </a:spcBef>
                <a:spcAft>
                  <a:spcPts val="0"/>
                </a:spcAft>
                <a:buNone/>
              </a:pPr>
              <a:t>11</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9897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a:t>Set Your Business</a:t>
            </a:r>
          </a:p>
          <a:p>
            <a:pPr>
              <a:spcBef>
                <a:spcPts val="360"/>
              </a:spcBef>
            </a:pPr>
            <a:r>
              <a:rPr lang="en-US"/>
              <a:t>Objectives &amp; KPIs</a:t>
            </a:r>
            <a:endParaRPr lang="en-US">
              <a:cs typeface="Calibri"/>
            </a:endParaRPr>
          </a:p>
          <a:p>
            <a:pPr>
              <a:spcBef>
                <a:spcPts val="360"/>
              </a:spcBef>
            </a:pPr>
            <a:endParaRPr lang="en-US">
              <a:cs typeface="Calibri"/>
            </a:endParaRPr>
          </a:p>
          <a:p>
            <a:r>
              <a:rPr lang="en-US"/>
              <a:t>Business</a:t>
            </a:r>
            <a:endParaRPr lang="en-US">
              <a:cs typeface="Calibri" panose="020F0502020204030204"/>
            </a:endParaRPr>
          </a:p>
          <a:p>
            <a:pPr>
              <a:spcBef>
                <a:spcPts val="360"/>
              </a:spcBef>
            </a:pPr>
            <a:r>
              <a:rPr lang="en-US"/>
              <a:t>Measurement Plan</a:t>
            </a:r>
            <a:endParaRPr lang="en-US">
              <a:cs typeface="Calibri"/>
            </a:endParaRPr>
          </a:p>
          <a:p>
            <a:pPr>
              <a:spcBef>
                <a:spcPts val="360"/>
              </a:spcBef>
            </a:pPr>
            <a:endParaRPr lang="en-US">
              <a:cs typeface="Calibri"/>
            </a:endParaRPr>
          </a:p>
          <a:p>
            <a:pPr>
              <a:spcBef>
                <a:spcPts val="360"/>
              </a:spcBef>
            </a:pPr>
            <a:r>
              <a:rPr lang="en-US"/>
              <a:t>This final step dives into HOW to track each meter.</a:t>
            </a:r>
            <a:endParaRPr lang="en-US">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127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a:t>Set Your Business</a:t>
            </a:r>
          </a:p>
          <a:p>
            <a:pPr>
              <a:spcBef>
                <a:spcPts val="360"/>
              </a:spcBef>
            </a:pPr>
            <a:r>
              <a:rPr lang="en-US"/>
              <a:t>Objectives &amp; KPIs</a:t>
            </a:r>
            <a:endParaRPr lang="en-US">
              <a:cs typeface="Calibri"/>
            </a:endParaRPr>
          </a:p>
          <a:p>
            <a:pPr>
              <a:spcBef>
                <a:spcPts val="360"/>
              </a:spcBef>
            </a:pPr>
            <a:endParaRPr lang="en-US">
              <a:cs typeface="Calibri"/>
            </a:endParaRPr>
          </a:p>
          <a:p>
            <a:r>
              <a:rPr lang="en-US"/>
              <a:t>Business</a:t>
            </a:r>
            <a:endParaRPr lang="en-US">
              <a:cs typeface="Calibri" panose="020F0502020204030204"/>
            </a:endParaRPr>
          </a:p>
          <a:p>
            <a:pPr>
              <a:spcBef>
                <a:spcPts val="360"/>
              </a:spcBef>
            </a:pPr>
            <a:r>
              <a:rPr lang="en-US"/>
              <a:t>Measurement Plan</a:t>
            </a:r>
            <a:endParaRPr lang="en-US">
              <a:cs typeface="Calibri"/>
            </a:endParaRPr>
          </a:p>
          <a:p>
            <a:pPr>
              <a:spcBef>
                <a:spcPts val="360"/>
              </a:spcBef>
            </a:pPr>
            <a:endParaRPr lang="en-US">
              <a:cs typeface="Calibri"/>
            </a:endParaRPr>
          </a:p>
          <a:p>
            <a:pPr>
              <a:spcBef>
                <a:spcPts val="360"/>
              </a:spcBef>
            </a:pPr>
            <a:r>
              <a:rPr lang="en-US"/>
              <a:t>This final step dives into HOW to track each meter.</a:t>
            </a:r>
            <a:endParaRPr lang="en-US">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4586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a:t>Set Your Business</a:t>
            </a:r>
          </a:p>
          <a:p>
            <a:pPr>
              <a:spcBef>
                <a:spcPts val="360"/>
              </a:spcBef>
            </a:pPr>
            <a:r>
              <a:rPr lang="en-US"/>
              <a:t>Objectives &amp; KPIs</a:t>
            </a:r>
            <a:endParaRPr lang="en-US">
              <a:cs typeface="Calibri"/>
            </a:endParaRPr>
          </a:p>
          <a:p>
            <a:pPr>
              <a:spcBef>
                <a:spcPts val="360"/>
              </a:spcBef>
            </a:pPr>
            <a:endParaRPr lang="en-US">
              <a:cs typeface="Calibri"/>
            </a:endParaRPr>
          </a:p>
          <a:p>
            <a:r>
              <a:rPr lang="en-US"/>
              <a:t>Business</a:t>
            </a:r>
            <a:endParaRPr lang="en-US">
              <a:cs typeface="Calibri" panose="020F0502020204030204"/>
            </a:endParaRPr>
          </a:p>
          <a:p>
            <a:pPr>
              <a:spcBef>
                <a:spcPts val="360"/>
              </a:spcBef>
            </a:pPr>
            <a:r>
              <a:rPr lang="en-US"/>
              <a:t>Measurement Plan</a:t>
            </a:r>
            <a:endParaRPr lang="en-US">
              <a:cs typeface="Calibri"/>
            </a:endParaRPr>
          </a:p>
          <a:p>
            <a:pPr>
              <a:spcBef>
                <a:spcPts val="360"/>
              </a:spcBef>
            </a:pPr>
            <a:endParaRPr lang="en-US">
              <a:cs typeface="Calibri"/>
            </a:endParaRPr>
          </a:p>
          <a:p>
            <a:pPr>
              <a:spcBef>
                <a:spcPts val="360"/>
              </a:spcBef>
            </a:pPr>
            <a:r>
              <a:rPr lang="en-US"/>
              <a:t>This final step dives into HOW to track each meter.</a:t>
            </a:r>
            <a:endParaRPr lang="en-US">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9809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 name="Google Shape;56;p3:notes"/>
          <p:cNvSpPr txBox="1">
            <a:spLocks noGrp="1"/>
          </p:cNvSpPr>
          <p:nvPr>
            <p:ph type="body" idx="1"/>
          </p:nvPr>
        </p:nvSpPr>
        <p:spPr>
          <a:xfrm>
            <a:off x="680413" y="4723813"/>
            <a:ext cx="5446376" cy="4471177"/>
          </a:xfrm>
          <a:prstGeom prst="rect">
            <a:avLst/>
          </a:prstGeom>
          <a:noFill/>
          <a:ln>
            <a:noFill/>
          </a:ln>
        </p:spPr>
        <p:txBody>
          <a:bodyPr spcFirstLastPara="1" wrap="square" lIns="90525" tIns="45250" rIns="90525" bIns="45250" anchor="t" anchorCtr="0">
            <a:noAutofit/>
          </a:bodyPr>
          <a:lstStyle/>
          <a:p>
            <a:pPr marL="0" lvl="0" indent="0" algn="l" rtl="0">
              <a:spcBef>
                <a:spcPts val="0"/>
              </a:spcBef>
              <a:spcAft>
                <a:spcPts val="0"/>
              </a:spcAft>
              <a:buNone/>
            </a:pPr>
            <a:endParaRPr/>
          </a:p>
        </p:txBody>
      </p:sp>
      <p:sp>
        <p:nvSpPr>
          <p:cNvPr id="57" name="Google Shape;57;p3:notes"/>
          <p:cNvSpPr txBox="1">
            <a:spLocks noGrp="1"/>
          </p:cNvSpPr>
          <p:nvPr>
            <p:ph type="sldNum" idx="12"/>
          </p:nvPr>
        </p:nvSpPr>
        <p:spPr>
          <a:xfrm>
            <a:off x="3857722" y="9440845"/>
            <a:ext cx="2947940" cy="496798"/>
          </a:xfrm>
          <a:prstGeom prst="rect">
            <a:avLst/>
          </a:prstGeom>
          <a:noFill/>
          <a:ln>
            <a:noFill/>
          </a:ln>
        </p:spPr>
        <p:txBody>
          <a:bodyPr spcFirstLastPara="1" wrap="square" lIns="90525" tIns="45250" rIns="90525" bIns="4525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pPr marL="0" lvl="0" indent="0" algn="r" rtl="0">
                <a:spcBef>
                  <a:spcPts val="0"/>
                </a:spcBef>
                <a:spcAft>
                  <a:spcPts val="0"/>
                </a:spcAft>
                <a:buNone/>
              </a:pPr>
              <a:t>19</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8060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dirty="0"/>
              <a:t>Cross – </a:t>
            </a:r>
            <a:r>
              <a:rPr lang="en-US" dirty="0" err="1"/>
              <a:t>valialidation</a:t>
            </a:r>
            <a:r>
              <a:rPr lang="en-US" dirty="0"/>
              <a:t> </a:t>
            </a:r>
            <a:r>
              <a:rPr lang="zh-CN" altLang="en-US" dirty="0"/>
              <a:t>通过数据选择出来的，综合考量，</a:t>
            </a:r>
            <a:r>
              <a:rPr lang="en-US" altLang="zh-CN" dirty="0"/>
              <a:t>AICC</a:t>
            </a:r>
            <a:r>
              <a:rPr lang="zh-CN" altLang="en-US" dirty="0"/>
              <a:t>也考虑</a:t>
            </a:r>
            <a:r>
              <a:rPr lang="en-US" altLang="zh-CN" dirty="0"/>
              <a:t>,MSE</a:t>
            </a:r>
            <a:endParaRPr lang="en-US" dirty="0">
              <a:cs typeface="Calibri"/>
            </a:endParaRPr>
          </a:p>
          <a:p>
            <a:pPr>
              <a:spcBef>
                <a:spcPts val="360"/>
              </a:spcBef>
            </a:pPr>
            <a:endParaRPr lang="en-US" dirty="0">
              <a:cs typeface="Calibri"/>
            </a:endParaRPr>
          </a:p>
          <a:p>
            <a:r>
              <a:rPr lang="en-US" dirty="0"/>
              <a:t>Business</a:t>
            </a:r>
            <a:endParaRPr lang="en-US" dirty="0">
              <a:cs typeface="Calibri" panose="020F0502020204030204"/>
            </a:endParaRPr>
          </a:p>
          <a:p>
            <a:pPr>
              <a:spcBef>
                <a:spcPts val="360"/>
              </a:spcBef>
            </a:pPr>
            <a:r>
              <a:rPr lang="en-US" dirty="0"/>
              <a:t>Measurement Plan</a:t>
            </a:r>
            <a:endParaRPr lang="en-US" dirty="0">
              <a:cs typeface="Calibri"/>
            </a:endParaRPr>
          </a:p>
          <a:p>
            <a:pPr>
              <a:spcBef>
                <a:spcPts val="360"/>
              </a:spcBef>
            </a:pPr>
            <a:endParaRPr lang="en-US" dirty="0">
              <a:cs typeface="Calibri"/>
            </a:endParaRPr>
          </a:p>
          <a:p>
            <a:pPr>
              <a:spcBef>
                <a:spcPts val="360"/>
              </a:spcBef>
            </a:pPr>
            <a:r>
              <a:rPr lang="en-US" dirty="0"/>
              <a:t>This final step dives into HOW to track each meter.</a:t>
            </a:r>
          </a:p>
          <a:p>
            <a:pPr>
              <a:spcBef>
                <a:spcPts val="360"/>
              </a:spcBef>
            </a:pPr>
            <a:endParaRPr lang="en-US" dirty="0">
              <a:cs typeface="Calibri" panose="020F0502020204030204"/>
            </a:endParaRPr>
          </a:p>
          <a:p>
            <a:pPr>
              <a:spcBef>
                <a:spcPts val="360"/>
              </a:spcBef>
            </a:pPr>
            <a:r>
              <a:rPr lang="en-US" dirty="0" err="1">
                <a:cs typeface="Calibri" panose="020F0502020204030204"/>
              </a:rPr>
              <a:t>Precesion</a:t>
            </a:r>
            <a:r>
              <a:rPr lang="en-US" dirty="0">
                <a:cs typeface="Calibri" panose="020F0502020204030204"/>
              </a:rPr>
              <a:t>; AIC</a:t>
            </a:r>
            <a:r>
              <a:rPr lang="zh-CN" altLang="en-US" dirty="0">
                <a:cs typeface="Calibri" panose="020F0502020204030204"/>
              </a:rPr>
              <a:t>和</a:t>
            </a:r>
            <a:r>
              <a:rPr lang="en-US" altLang="zh-CN" dirty="0">
                <a:cs typeface="Calibri" panose="020F0502020204030204"/>
              </a:rPr>
              <a:t>BIC</a:t>
            </a:r>
            <a:r>
              <a:rPr lang="zh-CN" altLang="en-US" dirty="0">
                <a:cs typeface="Calibri" panose="020F0502020204030204"/>
              </a:rPr>
              <a:t>不是最低的，不是最简单的，</a:t>
            </a:r>
            <a:r>
              <a:rPr lang="en-US" altLang="zh-CN" dirty="0">
                <a:cs typeface="Calibri" panose="020F0502020204030204"/>
              </a:rPr>
              <a:t>cost</a:t>
            </a:r>
            <a:r>
              <a:rPr lang="zh-CN" altLang="en-US" dirty="0">
                <a:cs typeface="Calibri" panose="020F0502020204030204"/>
              </a:rPr>
              <a:t>有一点；</a:t>
            </a:r>
            <a:endParaRPr lang="en-US" dirty="0">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237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a:t>Set Your Business</a:t>
            </a:r>
          </a:p>
          <a:p>
            <a:pPr>
              <a:spcBef>
                <a:spcPts val="360"/>
              </a:spcBef>
            </a:pPr>
            <a:r>
              <a:rPr lang="en-US"/>
              <a:t>Objectives &amp; KPIs</a:t>
            </a:r>
            <a:endParaRPr lang="en-US">
              <a:cs typeface="Calibri"/>
            </a:endParaRPr>
          </a:p>
          <a:p>
            <a:pPr>
              <a:spcBef>
                <a:spcPts val="360"/>
              </a:spcBef>
            </a:pPr>
            <a:endParaRPr lang="en-US">
              <a:cs typeface="Calibri"/>
            </a:endParaRPr>
          </a:p>
          <a:p>
            <a:r>
              <a:rPr lang="en-US"/>
              <a:t>Business</a:t>
            </a:r>
            <a:endParaRPr lang="en-US">
              <a:cs typeface="Calibri" panose="020F0502020204030204"/>
            </a:endParaRPr>
          </a:p>
          <a:p>
            <a:pPr>
              <a:spcBef>
                <a:spcPts val="360"/>
              </a:spcBef>
            </a:pPr>
            <a:r>
              <a:rPr lang="en-US"/>
              <a:t>Measurement Plan</a:t>
            </a:r>
            <a:endParaRPr lang="en-US">
              <a:cs typeface="Calibri"/>
            </a:endParaRPr>
          </a:p>
          <a:p>
            <a:pPr>
              <a:spcBef>
                <a:spcPts val="360"/>
              </a:spcBef>
            </a:pPr>
            <a:endParaRPr lang="en-US">
              <a:cs typeface="Calibri"/>
            </a:endParaRPr>
          </a:p>
          <a:p>
            <a:pPr>
              <a:spcBef>
                <a:spcPts val="360"/>
              </a:spcBef>
            </a:pPr>
            <a:r>
              <a:rPr lang="en-US"/>
              <a:t>This final step dives into HOW to track each meter.</a:t>
            </a:r>
            <a:endParaRPr lang="en-US">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41717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 name="Google Shape;56;p3:notes"/>
          <p:cNvSpPr txBox="1">
            <a:spLocks noGrp="1"/>
          </p:cNvSpPr>
          <p:nvPr>
            <p:ph type="body" idx="1"/>
          </p:nvPr>
        </p:nvSpPr>
        <p:spPr>
          <a:xfrm>
            <a:off x="680413" y="4723813"/>
            <a:ext cx="5446376" cy="4471177"/>
          </a:xfrm>
          <a:prstGeom prst="rect">
            <a:avLst/>
          </a:prstGeom>
          <a:noFill/>
          <a:ln>
            <a:noFill/>
          </a:ln>
        </p:spPr>
        <p:txBody>
          <a:bodyPr spcFirstLastPara="1" wrap="square" lIns="90525" tIns="45250" rIns="90525" bIns="45250" anchor="t" anchorCtr="0">
            <a:noAutofit/>
          </a:bodyPr>
          <a:lstStyle/>
          <a:p>
            <a:pPr marL="0" lvl="0" indent="0" algn="l" rtl="0">
              <a:spcBef>
                <a:spcPts val="0"/>
              </a:spcBef>
              <a:spcAft>
                <a:spcPts val="0"/>
              </a:spcAft>
              <a:buNone/>
            </a:pPr>
            <a:endParaRPr/>
          </a:p>
        </p:txBody>
      </p:sp>
      <p:sp>
        <p:nvSpPr>
          <p:cNvPr id="57" name="Google Shape;57;p3:notes"/>
          <p:cNvSpPr txBox="1">
            <a:spLocks noGrp="1"/>
          </p:cNvSpPr>
          <p:nvPr>
            <p:ph type="sldNum" idx="12"/>
          </p:nvPr>
        </p:nvSpPr>
        <p:spPr>
          <a:xfrm>
            <a:off x="3857722" y="9440845"/>
            <a:ext cx="2947940" cy="496798"/>
          </a:xfrm>
          <a:prstGeom prst="rect">
            <a:avLst/>
          </a:prstGeom>
          <a:noFill/>
          <a:ln>
            <a:noFill/>
          </a:ln>
        </p:spPr>
        <p:txBody>
          <a:bodyPr spcFirstLastPara="1" wrap="square" lIns="90525" tIns="45250" rIns="90525" bIns="4525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pPr marL="0" lvl="0" indent="0" algn="r" rtl="0">
                <a:spcBef>
                  <a:spcPts val="0"/>
                </a:spcBef>
                <a:spcAft>
                  <a:spcPts val="0"/>
                </a:spcAft>
                <a:buNone/>
              </a:pPr>
              <a:t>22</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772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 name="Google Shape;56;p3:notes"/>
          <p:cNvSpPr txBox="1">
            <a:spLocks noGrp="1"/>
          </p:cNvSpPr>
          <p:nvPr>
            <p:ph type="body" idx="1"/>
          </p:nvPr>
        </p:nvSpPr>
        <p:spPr>
          <a:xfrm>
            <a:off x="680413" y="4723813"/>
            <a:ext cx="5446376" cy="4471177"/>
          </a:xfrm>
          <a:prstGeom prst="rect">
            <a:avLst/>
          </a:prstGeom>
          <a:noFill/>
          <a:ln>
            <a:noFill/>
          </a:ln>
        </p:spPr>
        <p:txBody>
          <a:bodyPr spcFirstLastPara="1" wrap="square" lIns="90525" tIns="45250" rIns="90525" bIns="45250" anchor="t" anchorCtr="0">
            <a:noAutofit/>
          </a:bodyPr>
          <a:lstStyle/>
          <a:p>
            <a:pPr marL="0" lvl="0" indent="0" algn="l" rtl="0">
              <a:spcBef>
                <a:spcPts val="0"/>
              </a:spcBef>
              <a:spcAft>
                <a:spcPts val="0"/>
              </a:spcAft>
              <a:buNone/>
            </a:pPr>
            <a:endParaRPr/>
          </a:p>
        </p:txBody>
      </p:sp>
      <p:sp>
        <p:nvSpPr>
          <p:cNvPr id="57" name="Google Shape;57;p3:notes"/>
          <p:cNvSpPr txBox="1">
            <a:spLocks noGrp="1"/>
          </p:cNvSpPr>
          <p:nvPr>
            <p:ph type="sldNum" idx="12"/>
          </p:nvPr>
        </p:nvSpPr>
        <p:spPr>
          <a:xfrm>
            <a:off x="3857722" y="9440845"/>
            <a:ext cx="2947940" cy="496798"/>
          </a:xfrm>
          <a:prstGeom prst="rect">
            <a:avLst/>
          </a:prstGeom>
          <a:noFill/>
          <a:ln>
            <a:noFill/>
          </a:ln>
        </p:spPr>
        <p:txBody>
          <a:bodyPr spcFirstLastPara="1" wrap="square" lIns="90525" tIns="45250" rIns="90525" bIns="4525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pPr marL="0" lvl="0" indent="0" algn="r" rtl="0">
                <a:spcBef>
                  <a:spcPts val="0"/>
                </a:spcBef>
                <a:spcAft>
                  <a:spcPts val="0"/>
                </a:spcAft>
                <a:buNone/>
              </a:pPr>
              <a:t>3</a:t>
            </a:fld>
            <a:endParaRPr lang="en-US">
              <a:latin typeface="Calibri" panose="020F0502020204030204" pitchFamily="34" charset="0"/>
              <a:cs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a:t>Set Your Business</a:t>
            </a:r>
          </a:p>
          <a:p>
            <a:pPr>
              <a:spcBef>
                <a:spcPts val="360"/>
              </a:spcBef>
            </a:pPr>
            <a:r>
              <a:rPr lang="en-US"/>
              <a:t>Objectives &amp; KPIs</a:t>
            </a:r>
            <a:endParaRPr lang="en-US">
              <a:cs typeface="Calibri"/>
            </a:endParaRPr>
          </a:p>
          <a:p>
            <a:pPr>
              <a:spcBef>
                <a:spcPts val="360"/>
              </a:spcBef>
            </a:pPr>
            <a:endParaRPr lang="en-US">
              <a:cs typeface="Calibri"/>
            </a:endParaRPr>
          </a:p>
          <a:p>
            <a:r>
              <a:rPr lang="en-US"/>
              <a:t>Business</a:t>
            </a:r>
            <a:endParaRPr lang="en-US">
              <a:cs typeface="Calibri" panose="020F0502020204030204"/>
            </a:endParaRPr>
          </a:p>
          <a:p>
            <a:pPr>
              <a:spcBef>
                <a:spcPts val="360"/>
              </a:spcBef>
            </a:pPr>
            <a:r>
              <a:rPr lang="en-US"/>
              <a:t>Measurement Plan</a:t>
            </a:r>
            <a:endParaRPr lang="en-US">
              <a:cs typeface="Calibri"/>
            </a:endParaRPr>
          </a:p>
          <a:p>
            <a:pPr>
              <a:spcBef>
                <a:spcPts val="360"/>
              </a:spcBef>
            </a:pPr>
            <a:endParaRPr lang="en-US">
              <a:cs typeface="Calibri"/>
            </a:endParaRPr>
          </a:p>
          <a:p>
            <a:pPr>
              <a:spcBef>
                <a:spcPts val="360"/>
              </a:spcBef>
            </a:pPr>
            <a:r>
              <a:rPr lang="en-US"/>
              <a:t>This final step dives into HOW to track each meter.</a:t>
            </a:r>
            <a:endParaRPr lang="en-US">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 name="Google Shape;56;p3:notes"/>
          <p:cNvSpPr txBox="1">
            <a:spLocks noGrp="1"/>
          </p:cNvSpPr>
          <p:nvPr>
            <p:ph type="body" idx="1"/>
          </p:nvPr>
        </p:nvSpPr>
        <p:spPr>
          <a:xfrm>
            <a:off x="680413" y="4723813"/>
            <a:ext cx="5446376" cy="4471177"/>
          </a:xfrm>
          <a:prstGeom prst="rect">
            <a:avLst/>
          </a:prstGeom>
          <a:noFill/>
          <a:ln>
            <a:noFill/>
          </a:ln>
        </p:spPr>
        <p:txBody>
          <a:bodyPr spcFirstLastPara="1" wrap="square" lIns="90525" tIns="45250" rIns="90525" bIns="45250" anchor="t" anchorCtr="0">
            <a:noAutofit/>
          </a:bodyPr>
          <a:lstStyle/>
          <a:p>
            <a:pPr marL="0" lvl="0" indent="0" algn="l" rtl="0">
              <a:spcBef>
                <a:spcPts val="0"/>
              </a:spcBef>
              <a:spcAft>
                <a:spcPts val="0"/>
              </a:spcAft>
              <a:buNone/>
            </a:pPr>
            <a:endParaRPr/>
          </a:p>
        </p:txBody>
      </p:sp>
      <p:sp>
        <p:nvSpPr>
          <p:cNvPr id="57" name="Google Shape;57;p3:notes"/>
          <p:cNvSpPr txBox="1">
            <a:spLocks noGrp="1"/>
          </p:cNvSpPr>
          <p:nvPr>
            <p:ph type="sldNum" idx="12"/>
          </p:nvPr>
        </p:nvSpPr>
        <p:spPr>
          <a:xfrm>
            <a:off x="3857722" y="9440845"/>
            <a:ext cx="2947940" cy="496798"/>
          </a:xfrm>
          <a:prstGeom prst="rect">
            <a:avLst/>
          </a:prstGeom>
          <a:noFill/>
          <a:ln>
            <a:noFill/>
          </a:ln>
        </p:spPr>
        <p:txBody>
          <a:bodyPr spcFirstLastPara="1" wrap="square" lIns="90525" tIns="45250" rIns="90525" bIns="4525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pPr marL="0" lvl="0" indent="0" algn="r" rtl="0">
                <a:spcBef>
                  <a:spcPts val="0"/>
                </a:spcBef>
                <a:spcAft>
                  <a:spcPts val="0"/>
                </a:spcAft>
                <a:buNone/>
              </a:pPr>
              <a:t>5</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81276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dirty="0"/>
              <a:t>Set Your Business</a:t>
            </a:r>
          </a:p>
          <a:p>
            <a:pPr>
              <a:spcBef>
                <a:spcPts val="360"/>
              </a:spcBef>
            </a:pPr>
            <a:r>
              <a:rPr lang="en-US" dirty="0"/>
              <a:t>Objectives &amp; KPIs</a:t>
            </a:r>
            <a:endParaRPr lang="en-US" dirty="0">
              <a:cs typeface="Calibri"/>
            </a:endParaRPr>
          </a:p>
          <a:p>
            <a:pPr>
              <a:spcBef>
                <a:spcPts val="360"/>
              </a:spcBef>
            </a:pPr>
            <a:endParaRPr lang="en-US" dirty="0">
              <a:cs typeface="Calibri"/>
            </a:endParaRPr>
          </a:p>
          <a:p>
            <a:r>
              <a:rPr lang="en-US" dirty="0"/>
              <a:t>Business</a:t>
            </a:r>
            <a:endParaRPr lang="en-US" dirty="0">
              <a:cs typeface="Calibri" panose="020F0502020204030204"/>
            </a:endParaRPr>
          </a:p>
          <a:p>
            <a:pPr>
              <a:spcBef>
                <a:spcPts val="360"/>
              </a:spcBef>
            </a:pPr>
            <a:r>
              <a:rPr lang="en-US" dirty="0"/>
              <a:t>Measurement Plan</a:t>
            </a:r>
            <a:endParaRPr lang="en-US" dirty="0">
              <a:cs typeface="Calibri"/>
            </a:endParaRPr>
          </a:p>
          <a:p>
            <a:pPr>
              <a:spcBef>
                <a:spcPts val="360"/>
              </a:spcBef>
            </a:pPr>
            <a:endParaRPr lang="en-US" dirty="0">
              <a:cs typeface="Calibri"/>
            </a:endParaRPr>
          </a:p>
          <a:p>
            <a:pPr>
              <a:spcBef>
                <a:spcPts val="360"/>
              </a:spcBef>
            </a:pPr>
            <a:r>
              <a:rPr lang="en-US" dirty="0"/>
              <a:t>This final step dives into HOW to track each meter.</a:t>
            </a:r>
            <a:endParaRPr lang="en-US" dirty="0">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2770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6" name="Google Shape;56;p3:notes"/>
          <p:cNvSpPr txBox="1">
            <a:spLocks noGrp="1"/>
          </p:cNvSpPr>
          <p:nvPr>
            <p:ph type="body" idx="1"/>
          </p:nvPr>
        </p:nvSpPr>
        <p:spPr>
          <a:xfrm>
            <a:off x="680413" y="4723813"/>
            <a:ext cx="5446376" cy="4471177"/>
          </a:xfrm>
          <a:prstGeom prst="rect">
            <a:avLst/>
          </a:prstGeom>
          <a:noFill/>
          <a:ln>
            <a:noFill/>
          </a:ln>
        </p:spPr>
        <p:txBody>
          <a:bodyPr spcFirstLastPara="1" wrap="square" lIns="90525" tIns="45250" rIns="90525" bIns="45250" anchor="t" anchorCtr="0">
            <a:noAutofit/>
          </a:bodyPr>
          <a:lstStyle/>
          <a:p>
            <a:pPr marL="0" lvl="0" indent="0" algn="l" rtl="0">
              <a:spcBef>
                <a:spcPts val="0"/>
              </a:spcBef>
              <a:spcAft>
                <a:spcPts val="0"/>
              </a:spcAft>
              <a:buNone/>
            </a:pPr>
            <a:endParaRPr/>
          </a:p>
        </p:txBody>
      </p:sp>
      <p:sp>
        <p:nvSpPr>
          <p:cNvPr id="57" name="Google Shape;57;p3:notes"/>
          <p:cNvSpPr txBox="1">
            <a:spLocks noGrp="1"/>
          </p:cNvSpPr>
          <p:nvPr>
            <p:ph type="sldNum" idx="12"/>
          </p:nvPr>
        </p:nvSpPr>
        <p:spPr>
          <a:xfrm>
            <a:off x="3857722" y="9440845"/>
            <a:ext cx="2947940" cy="496798"/>
          </a:xfrm>
          <a:prstGeom prst="rect">
            <a:avLst/>
          </a:prstGeom>
          <a:noFill/>
          <a:ln>
            <a:noFill/>
          </a:ln>
        </p:spPr>
        <p:txBody>
          <a:bodyPr spcFirstLastPara="1" wrap="square" lIns="90525" tIns="45250" rIns="90525" bIns="45250" anchor="b" anchorCtr="0">
            <a:noAutofit/>
          </a:bodyPr>
          <a:lstStyle/>
          <a:p>
            <a:pPr marL="0" lvl="0" indent="0" algn="r" rtl="0">
              <a:spcBef>
                <a:spcPts val="0"/>
              </a:spcBef>
              <a:spcAft>
                <a:spcPts val="0"/>
              </a:spcAft>
              <a:buNone/>
            </a:pPr>
            <a:fld id="{00000000-1234-1234-1234-123412341234}" type="slidenum">
              <a:rPr lang="en-US">
                <a:latin typeface="Calibri" panose="020F0502020204030204" pitchFamily="34" charset="0"/>
                <a:cs typeface="Calibri" panose="020F0502020204030204" pitchFamily="34" charset="0"/>
              </a:rPr>
              <a:pPr marL="0" lvl="0" indent="0" algn="r" rtl="0">
                <a:spcBef>
                  <a:spcPts val="0"/>
                </a:spcBef>
                <a:spcAft>
                  <a:spcPts val="0"/>
                </a:spcAft>
                <a:buNone/>
              </a:pPr>
              <a:t>7</a:t>
            </a:fld>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02482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a:t>Set Your Business</a:t>
            </a:r>
          </a:p>
          <a:p>
            <a:pPr>
              <a:spcBef>
                <a:spcPts val="360"/>
              </a:spcBef>
            </a:pPr>
            <a:r>
              <a:rPr lang="en-US"/>
              <a:t>Objectives &amp; KPIs</a:t>
            </a:r>
            <a:endParaRPr lang="en-US">
              <a:cs typeface="Calibri"/>
            </a:endParaRPr>
          </a:p>
          <a:p>
            <a:pPr>
              <a:spcBef>
                <a:spcPts val="360"/>
              </a:spcBef>
            </a:pPr>
            <a:endParaRPr lang="en-US">
              <a:cs typeface="Calibri"/>
            </a:endParaRPr>
          </a:p>
          <a:p>
            <a:r>
              <a:rPr lang="en-US"/>
              <a:t>Business</a:t>
            </a:r>
            <a:endParaRPr lang="en-US">
              <a:cs typeface="Calibri" panose="020F0502020204030204"/>
            </a:endParaRPr>
          </a:p>
          <a:p>
            <a:pPr>
              <a:spcBef>
                <a:spcPts val="360"/>
              </a:spcBef>
            </a:pPr>
            <a:r>
              <a:rPr lang="en-US"/>
              <a:t>Measurement Plan</a:t>
            </a:r>
            <a:endParaRPr lang="en-US">
              <a:cs typeface="Calibri"/>
            </a:endParaRPr>
          </a:p>
          <a:p>
            <a:pPr>
              <a:spcBef>
                <a:spcPts val="360"/>
              </a:spcBef>
            </a:pPr>
            <a:endParaRPr lang="en-US">
              <a:cs typeface="Calibri"/>
            </a:endParaRPr>
          </a:p>
          <a:p>
            <a:pPr>
              <a:spcBef>
                <a:spcPts val="360"/>
              </a:spcBef>
            </a:pPr>
            <a:r>
              <a:rPr lang="en-US"/>
              <a:t>This final step dives into HOW to track each meter.</a:t>
            </a:r>
            <a:endParaRPr lang="en-US">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15411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a:t>Set Your Business</a:t>
            </a:r>
          </a:p>
          <a:p>
            <a:pPr>
              <a:spcBef>
                <a:spcPts val="360"/>
              </a:spcBef>
            </a:pPr>
            <a:r>
              <a:rPr lang="en-US"/>
              <a:t>Objectives &amp; KPIs</a:t>
            </a:r>
            <a:endParaRPr lang="en-US">
              <a:cs typeface="Calibri"/>
            </a:endParaRPr>
          </a:p>
          <a:p>
            <a:pPr>
              <a:spcBef>
                <a:spcPts val="360"/>
              </a:spcBef>
            </a:pPr>
            <a:endParaRPr lang="en-US">
              <a:cs typeface="Calibri"/>
            </a:endParaRPr>
          </a:p>
          <a:p>
            <a:r>
              <a:rPr lang="en-US"/>
              <a:t>Business</a:t>
            </a:r>
            <a:endParaRPr lang="en-US">
              <a:cs typeface="Calibri" panose="020F0502020204030204"/>
            </a:endParaRPr>
          </a:p>
          <a:p>
            <a:pPr>
              <a:spcBef>
                <a:spcPts val="360"/>
              </a:spcBef>
            </a:pPr>
            <a:r>
              <a:rPr lang="en-US"/>
              <a:t>Measurement Plan</a:t>
            </a:r>
            <a:endParaRPr lang="en-US">
              <a:cs typeface="Calibri"/>
            </a:endParaRPr>
          </a:p>
          <a:p>
            <a:pPr>
              <a:spcBef>
                <a:spcPts val="360"/>
              </a:spcBef>
            </a:pPr>
            <a:endParaRPr lang="en-US">
              <a:cs typeface="Calibri"/>
            </a:endParaRPr>
          </a:p>
          <a:p>
            <a:pPr>
              <a:spcBef>
                <a:spcPts val="360"/>
              </a:spcBef>
            </a:pPr>
            <a:r>
              <a:rPr lang="en-US"/>
              <a:t>This final step dives into HOW to track each meter.</a:t>
            </a:r>
            <a:endParaRPr lang="en-US">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9117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0413" y="4723813"/>
            <a:ext cx="5446376" cy="4471177"/>
          </a:xfrm>
          <a:prstGeom prst="rect">
            <a:avLst/>
          </a:prstGeom>
        </p:spPr>
        <p:txBody>
          <a:bodyPr spcFirstLastPara="1" wrap="square" lIns="90525" tIns="45250" rIns="90525" bIns="45250" anchor="t" anchorCtr="0">
            <a:noAutofit/>
          </a:bodyPr>
          <a:lstStyle/>
          <a:p>
            <a:r>
              <a:rPr lang="en-US"/>
              <a:t>Set Your Business</a:t>
            </a:r>
          </a:p>
          <a:p>
            <a:pPr>
              <a:spcBef>
                <a:spcPts val="360"/>
              </a:spcBef>
            </a:pPr>
            <a:r>
              <a:rPr lang="en-US"/>
              <a:t>Objectives &amp; KPIs</a:t>
            </a:r>
            <a:endParaRPr lang="en-US">
              <a:cs typeface="Calibri"/>
            </a:endParaRPr>
          </a:p>
          <a:p>
            <a:pPr>
              <a:spcBef>
                <a:spcPts val="360"/>
              </a:spcBef>
            </a:pPr>
            <a:endParaRPr lang="en-US">
              <a:cs typeface="Calibri"/>
            </a:endParaRPr>
          </a:p>
          <a:p>
            <a:r>
              <a:rPr lang="en-US"/>
              <a:t>Business</a:t>
            </a:r>
            <a:endParaRPr lang="en-US">
              <a:cs typeface="Calibri" panose="020F0502020204030204"/>
            </a:endParaRPr>
          </a:p>
          <a:p>
            <a:pPr>
              <a:spcBef>
                <a:spcPts val="360"/>
              </a:spcBef>
            </a:pPr>
            <a:r>
              <a:rPr lang="en-US"/>
              <a:t>Measurement Plan</a:t>
            </a:r>
            <a:endParaRPr lang="en-US">
              <a:cs typeface="Calibri"/>
            </a:endParaRPr>
          </a:p>
          <a:p>
            <a:pPr>
              <a:spcBef>
                <a:spcPts val="360"/>
              </a:spcBef>
            </a:pPr>
            <a:endParaRPr lang="en-US">
              <a:cs typeface="Calibri"/>
            </a:endParaRPr>
          </a:p>
          <a:p>
            <a:pPr>
              <a:spcBef>
                <a:spcPts val="360"/>
              </a:spcBef>
            </a:pPr>
            <a:r>
              <a:rPr lang="en-US"/>
              <a:t>This final step dives into HOW to track each meter.</a:t>
            </a:r>
            <a:endParaRPr lang="en-US">
              <a:cs typeface="Calibri" panose="020F0502020204030204"/>
            </a:endParaRPr>
          </a:p>
        </p:txBody>
      </p:sp>
      <p:sp>
        <p:nvSpPr>
          <p:cNvPr id="130" name="Google Shape;130;p4:notes"/>
          <p:cNvSpPr>
            <a:spLocks noGrp="1" noRot="1" noChangeAspect="1"/>
          </p:cNvSpPr>
          <p:nvPr>
            <p:ph type="sldImg" idx="2"/>
          </p:nvPr>
        </p:nvSpPr>
        <p:spPr>
          <a:xfrm>
            <a:off x="87313" y="744538"/>
            <a:ext cx="6632575" cy="3732212"/>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6388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
        <p:cNvGrpSpPr/>
        <p:nvPr/>
      </p:nvGrpSpPr>
      <p:grpSpPr>
        <a:xfrm>
          <a:off x="0" y="0"/>
          <a:ext cx="0" cy="0"/>
          <a:chOff x="0" y="0"/>
          <a:chExt cx="0" cy="0"/>
        </a:xfrm>
      </p:grpSpPr>
      <p:cxnSp>
        <p:nvCxnSpPr>
          <p:cNvPr id="15" name="Google Shape;15;p13"/>
          <p:cNvCxnSpPr/>
          <p:nvPr/>
        </p:nvCxnSpPr>
        <p:spPr>
          <a:xfrm>
            <a:off x="0" y="798513"/>
            <a:ext cx="12192000" cy="0"/>
          </a:xfrm>
          <a:prstGeom prst="straightConnector1">
            <a:avLst/>
          </a:prstGeom>
          <a:noFill/>
          <a:ln w="38100" cap="flat" cmpd="sng">
            <a:solidFill>
              <a:srgbClr val="00386B"/>
            </a:solidFill>
            <a:prstDash val="solid"/>
            <a:round/>
            <a:headEnd type="none" w="med" len="med"/>
            <a:tailEnd type="none" w="med" len="med"/>
          </a:ln>
        </p:spPr>
      </p:cxnSp>
      <p:sp>
        <p:nvSpPr>
          <p:cNvPr id="16" name="Google Shape;16;p13"/>
          <p:cNvSpPr txBox="1">
            <a:spLocks noGrp="1"/>
          </p:cNvSpPr>
          <p:nvPr>
            <p:ph type="title"/>
          </p:nvPr>
        </p:nvSpPr>
        <p:spPr>
          <a:xfrm>
            <a:off x="508000" y="103189"/>
            <a:ext cx="10964985" cy="682625"/>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solidFill>
                  <a:srgbClr val="00386B"/>
                </a:solidFill>
                <a:latin typeface="Calibri" panose="020F0502020204030204" pitchFamily="34" charset="0"/>
                <a:cs typeface="Calibri" panose="020F0502020204030204" pitchFamily="34" charset="0"/>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just">
              <a:spcBef>
                <a:spcPts val="0"/>
              </a:spcBef>
              <a:spcAft>
                <a:spcPts val="0"/>
              </a:spcAft>
              <a:buSzPts val="1400"/>
              <a:buNone/>
              <a:defRPr/>
            </a:lvl6pPr>
            <a:lvl7pPr lvl="6" algn="just">
              <a:spcBef>
                <a:spcPts val="0"/>
              </a:spcBef>
              <a:spcAft>
                <a:spcPts val="0"/>
              </a:spcAft>
              <a:buSzPts val="1400"/>
              <a:buNone/>
              <a:defRPr/>
            </a:lvl7pPr>
            <a:lvl8pPr lvl="7" algn="just">
              <a:spcBef>
                <a:spcPts val="0"/>
              </a:spcBef>
              <a:spcAft>
                <a:spcPts val="0"/>
              </a:spcAft>
              <a:buSzPts val="1400"/>
              <a:buNone/>
              <a:defRPr/>
            </a:lvl8pPr>
            <a:lvl9pPr lvl="8" algn="just">
              <a:spcBef>
                <a:spcPts val="0"/>
              </a:spcBef>
              <a:spcAft>
                <a:spcPts val="0"/>
              </a:spcAft>
              <a:buSzPts val="1400"/>
              <a:buNone/>
              <a:defRPr/>
            </a:lvl9pPr>
          </a:lstStyle>
          <a:p>
            <a:endParaRPr/>
          </a:p>
        </p:txBody>
      </p:sp>
      <p:cxnSp>
        <p:nvCxnSpPr>
          <p:cNvPr id="17" name="Google Shape;17;p13"/>
          <p:cNvCxnSpPr/>
          <p:nvPr/>
        </p:nvCxnSpPr>
        <p:spPr>
          <a:xfrm>
            <a:off x="0" y="6391275"/>
            <a:ext cx="12192000" cy="0"/>
          </a:xfrm>
          <a:prstGeom prst="straightConnector1">
            <a:avLst/>
          </a:prstGeom>
          <a:noFill/>
          <a:ln w="9525" cap="flat" cmpd="sng">
            <a:solidFill>
              <a:srgbClr val="00386B"/>
            </a:solidFill>
            <a:prstDash val="solid"/>
            <a:round/>
            <a:headEnd type="none" w="med" len="med"/>
            <a:tailEnd type="none" w="med" len="med"/>
          </a:ln>
        </p:spPr>
      </p:cxnSp>
      <p:sp>
        <p:nvSpPr>
          <p:cNvPr id="18" name="Google Shape;18;p13"/>
          <p:cNvSpPr txBox="1">
            <a:spLocks noGrp="1"/>
          </p:cNvSpPr>
          <p:nvPr>
            <p:ph type="body" idx="1"/>
          </p:nvPr>
        </p:nvSpPr>
        <p:spPr>
          <a:xfrm>
            <a:off x="433648" y="6450945"/>
            <a:ext cx="10005753" cy="110800"/>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800"/>
              <a:buNone/>
              <a:defRPr sz="800" i="1">
                <a:latin typeface="Calibri" panose="020F0502020204030204" pitchFamily="34" charset="0"/>
                <a:cs typeface="Calibri" panose="020F0502020204030204" pitchFamily="34" charset="0"/>
              </a:defRPr>
            </a:lvl1pPr>
            <a:lvl2pPr marL="914400" lvl="1" indent="-342900" algn="l">
              <a:spcBef>
                <a:spcPts val="360"/>
              </a:spcBef>
              <a:spcAft>
                <a:spcPts val="0"/>
              </a:spcAft>
              <a:buSzPts val="1800"/>
              <a:buChar char="—"/>
              <a:defRPr/>
            </a:lvl2pPr>
            <a:lvl3pPr marL="1371600" lvl="2" indent="-342900" algn="l">
              <a:spcBef>
                <a:spcPts val="360"/>
              </a:spcBef>
              <a:spcAft>
                <a:spcPts val="0"/>
              </a:spcAft>
              <a:buSzPts val="1800"/>
              <a:buChar char="●"/>
              <a:defRPr/>
            </a:lvl3pPr>
            <a:lvl4pPr marL="1828800" lvl="3" indent="-331469" algn="l">
              <a:spcBef>
                <a:spcPts val="360"/>
              </a:spcBef>
              <a:spcAft>
                <a:spcPts val="0"/>
              </a:spcAft>
              <a:buSzPts val="1620"/>
              <a:buChar char="◆"/>
              <a:defRPr/>
            </a:lvl4pPr>
            <a:lvl5pPr marL="2286000" lvl="4" indent="-342900" algn="l">
              <a:spcBef>
                <a:spcPts val="360"/>
              </a:spcBef>
              <a:spcAft>
                <a:spcPts val="0"/>
              </a:spcAft>
              <a:buSzPts val="1800"/>
              <a:buChar char="‒"/>
              <a:defRPr/>
            </a:lvl5pPr>
            <a:lvl6pPr marL="2743200" lvl="5" indent="-331470" algn="just">
              <a:spcBef>
                <a:spcPts val="360"/>
              </a:spcBef>
              <a:spcAft>
                <a:spcPts val="0"/>
              </a:spcAft>
              <a:buSzPts val="1620"/>
              <a:buChar char="▪"/>
              <a:defRPr/>
            </a:lvl6pPr>
            <a:lvl7pPr marL="3200400" lvl="6" indent="-331470" algn="just">
              <a:spcBef>
                <a:spcPts val="360"/>
              </a:spcBef>
              <a:spcAft>
                <a:spcPts val="0"/>
              </a:spcAft>
              <a:buSzPts val="1620"/>
              <a:buChar char="▪"/>
              <a:defRPr/>
            </a:lvl7pPr>
            <a:lvl8pPr marL="3657600" lvl="7" indent="-331470" algn="just">
              <a:spcBef>
                <a:spcPts val="360"/>
              </a:spcBef>
              <a:spcAft>
                <a:spcPts val="0"/>
              </a:spcAft>
              <a:buSzPts val="1620"/>
              <a:buChar char="▪"/>
              <a:defRPr/>
            </a:lvl8pPr>
            <a:lvl9pPr marL="4114800" lvl="8" indent="-331470" algn="just">
              <a:spcBef>
                <a:spcPts val="360"/>
              </a:spcBef>
              <a:spcAft>
                <a:spcPts val="0"/>
              </a:spcAft>
              <a:buSzPts val="1620"/>
              <a:buChar char="▪"/>
              <a:defRPr/>
            </a:lvl9pPr>
          </a:lstStyle>
          <a:p>
            <a:endParaRPr/>
          </a:p>
        </p:txBody>
      </p:sp>
      <p:sp>
        <p:nvSpPr>
          <p:cNvPr id="19" name="Google Shape;19;p13"/>
          <p:cNvSpPr txBox="1">
            <a:spLocks noGrp="1"/>
          </p:cNvSpPr>
          <p:nvPr>
            <p:ph type="sldNum" idx="12"/>
          </p:nvPr>
        </p:nvSpPr>
        <p:spPr>
          <a:xfrm>
            <a:off x="11490123" y="6452646"/>
            <a:ext cx="193346" cy="153888"/>
          </a:xfrm>
          <a:prstGeom prst="rect">
            <a:avLst/>
          </a:prstGeom>
          <a:noFill/>
          <a:ln>
            <a:noFill/>
          </a:ln>
        </p:spPr>
        <p:txBody>
          <a:bodyPr spcFirstLastPara="1" wrap="square" lIns="0" tIns="0" rIns="0" bIns="0" anchor="b" anchorCtr="0">
            <a:spAutoFit/>
          </a:bodyPr>
          <a:lstStyle>
            <a:lvl1pPr marL="0" marR="0" lvl="0" indent="0" algn="ctr" rtl="0">
              <a:spcBef>
                <a:spcPts val="0"/>
              </a:spcBef>
              <a:spcAft>
                <a:spcPts val="0"/>
              </a:spcAft>
              <a:buNone/>
              <a:defRPr sz="1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0" marR="0" lvl="1" indent="0" algn="ctr" rtl="0">
              <a:spcBef>
                <a:spcPts val="0"/>
              </a:spcBef>
              <a:spcAft>
                <a:spcPts val="0"/>
              </a:spcAft>
              <a:buNone/>
              <a:defRPr sz="1000" b="0" i="0" u="none" strike="noStrike" cap="none">
                <a:solidFill>
                  <a:schemeClr val="dk1"/>
                </a:solidFill>
                <a:latin typeface="Arial"/>
                <a:ea typeface="Arial"/>
                <a:cs typeface="Arial"/>
                <a:sym typeface="Arial"/>
              </a:defRPr>
            </a:lvl2pPr>
            <a:lvl3pPr marL="0" marR="0" lvl="2" indent="0" algn="ctr" rtl="0">
              <a:spcBef>
                <a:spcPts val="0"/>
              </a:spcBef>
              <a:spcAft>
                <a:spcPts val="0"/>
              </a:spcAft>
              <a:buNone/>
              <a:defRPr sz="1000" b="0" i="0" u="none" strike="noStrike" cap="none">
                <a:solidFill>
                  <a:schemeClr val="dk1"/>
                </a:solidFill>
                <a:latin typeface="Arial"/>
                <a:ea typeface="Arial"/>
                <a:cs typeface="Arial"/>
                <a:sym typeface="Arial"/>
              </a:defRPr>
            </a:lvl3pPr>
            <a:lvl4pPr marL="0" marR="0" lvl="3" indent="0" algn="ctr" rtl="0">
              <a:spcBef>
                <a:spcPts val="0"/>
              </a:spcBef>
              <a:spcAft>
                <a:spcPts val="0"/>
              </a:spcAft>
              <a:buNone/>
              <a:defRPr sz="1000" b="0" i="0" u="none" strike="noStrike" cap="none">
                <a:solidFill>
                  <a:schemeClr val="dk1"/>
                </a:solidFill>
                <a:latin typeface="Arial"/>
                <a:ea typeface="Arial"/>
                <a:cs typeface="Arial"/>
                <a:sym typeface="Arial"/>
              </a:defRPr>
            </a:lvl4pPr>
            <a:lvl5pPr marL="0" marR="0" lvl="4" indent="0" algn="ctr" rtl="0">
              <a:spcBef>
                <a:spcPts val="0"/>
              </a:spcBef>
              <a:spcAft>
                <a:spcPts val="0"/>
              </a:spcAft>
              <a:buNone/>
              <a:defRPr sz="1000" b="0" i="0" u="none" strike="noStrike" cap="none">
                <a:solidFill>
                  <a:schemeClr val="dk1"/>
                </a:solidFill>
                <a:latin typeface="Arial"/>
                <a:ea typeface="Arial"/>
                <a:cs typeface="Arial"/>
                <a:sym typeface="Arial"/>
              </a:defRPr>
            </a:lvl5pPr>
            <a:lvl6pPr marL="0" marR="0" lvl="5" indent="0" algn="ctr" rtl="0">
              <a:spcBef>
                <a:spcPts val="0"/>
              </a:spcBef>
              <a:spcAft>
                <a:spcPts val="0"/>
              </a:spcAft>
              <a:buNone/>
              <a:defRPr sz="1000" b="0" i="0" u="none" strike="noStrike" cap="none">
                <a:solidFill>
                  <a:schemeClr val="dk1"/>
                </a:solidFill>
                <a:latin typeface="Arial"/>
                <a:ea typeface="Arial"/>
                <a:cs typeface="Arial"/>
                <a:sym typeface="Arial"/>
              </a:defRPr>
            </a:lvl6pPr>
            <a:lvl7pPr marL="0" marR="0" lvl="6" indent="0" algn="ctr" rtl="0">
              <a:spcBef>
                <a:spcPts val="0"/>
              </a:spcBef>
              <a:spcAft>
                <a:spcPts val="0"/>
              </a:spcAft>
              <a:buNone/>
              <a:defRPr sz="1000" b="0" i="0" u="none" strike="noStrike" cap="none">
                <a:solidFill>
                  <a:schemeClr val="dk1"/>
                </a:solidFill>
                <a:latin typeface="Arial"/>
                <a:ea typeface="Arial"/>
                <a:cs typeface="Arial"/>
                <a:sym typeface="Arial"/>
              </a:defRPr>
            </a:lvl7pPr>
            <a:lvl8pPr marL="0" marR="0" lvl="7" indent="0" algn="ctr" rtl="0">
              <a:spcBef>
                <a:spcPts val="0"/>
              </a:spcBef>
              <a:spcAft>
                <a:spcPts val="0"/>
              </a:spcAft>
              <a:buNone/>
              <a:defRPr sz="1000" b="0" i="0" u="none" strike="noStrike" cap="none">
                <a:solidFill>
                  <a:schemeClr val="dk1"/>
                </a:solidFill>
                <a:latin typeface="Arial"/>
                <a:ea typeface="Arial"/>
                <a:cs typeface="Arial"/>
                <a:sym typeface="Arial"/>
              </a:defRPr>
            </a:lvl8pPr>
            <a:lvl9pPr marL="0" marR="0" lvl="8" indent="0" algn="ctr" rtl="0">
              <a:spcBef>
                <a:spcPts val="0"/>
              </a:spcBef>
              <a:spcAft>
                <a:spcPts val="0"/>
              </a:spcAft>
              <a:buNone/>
              <a:defRPr sz="1000"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387185000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5FD8FA-595C-4E6F-8587-148F6669C8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459F49-4CBE-4B98-9EC3-9C93D9E9A2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D5CB79-C83A-49D5-8915-235AB7B0B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723FB81-1A03-4357-B297-056577ABAA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5EAB2B-AB42-480B-8C8E-F1B1DB9325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E855E-1A19-452C-8C35-BFB214BA90CB}" type="slidenum">
              <a:rPr lang="en-US" smtClean="0"/>
              <a:t>‹#›</a:t>
            </a:fld>
            <a:endParaRPr lang="en-US"/>
          </a:p>
        </p:txBody>
      </p:sp>
    </p:spTree>
    <p:extLst>
      <p:ext uri="{BB962C8B-B14F-4D97-AF65-F5344CB8AC3E}">
        <p14:creationId xmlns:p14="http://schemas.microsoft.com/office/powerpoint/2010/main" val="832521093"/>
      </p:ext>
    </p:extLst>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
        <p:cNvGrpSpPr/>
        <p:nvPr/>
      </p:nvGrpSpPr>
      <p:grpSpPr>
        <a:xfrm>
          <a:off x="0" y="0"/>
          <a:ext cx="0" cy="0"/>
          <a:chOff x="0" y="0"/>
          <a:chExt cx="0" cy="0"/>
        </a:xfrm>
      </p:grpSpPr>
      <p:sp>
        <p:nvSpPr>
          <p:cNvPr id="45" name="Google Shape;45;p1"/>
          <p:cNvSpPr txBox="1"/>
          <p:nvPr/>
        </p:nvSpPr>
        <p:spPr>
          <a:xfrm>
            <a:off x="1709055" y="2567419"/>
            <a:ext cx="8773886" cy="1824850"/>
          </a:xfrm>
          <a:prstGeom prst="rect">
            <a:avLst/>
          </a:prstGeom>
          <a:noFill/>
          <a:ln>
            <a:noFill/>
          </a:ln>
        </p:spPr>
        <p:txBody>
          <a:bodyPr spcFirstLastPara="1" wrap="square" lIns="0" tIns="0" rIns="0" bIns="0" anchor="ctr" anchorCtr="0">
            <a:noAutofit/>
          </a:bodyPr>
          <a:lstStyle/>
          <a:p>
            <a:pPr algn="ctr"/>
            <a:r>
              <a:rPr lang="en-US" sz="3200" b="1">
                <a:solidFill>
                  <a:srgbClr val="00386B"/>
                </a:solidFill>
                <a:latin typeface="Calibri"/>
                <a:cs typeface="Calibri"/>
                <a:sym typeface="Calibri"/>
              </a:rPr>
              <a:t>Time Series Final Project</a:t>
            </a:r>
          </a:p>
          <a:p>
            <a:pPr algn="ctr"/>
            <a:r>
              <a:rPr lang="en-US" sz="3200" b="1">
                <a:solidFill>
                  <a:srgbClr val="00386B"/>
                </a:solidFill>
                <a:latin typeface="Calibri"/>
                <a:cs typeface="Calibri"/>
                <a:sym typeface="Calibri"/>
              </a:rPr>
              <a:t>Air Pollution Prediction</a:t>
            </a:r>
            <a:endParaRPr lang="en-US">
              <a:solidFill>
                <a:srgbClr val="00386B"/>
              </a:solidFill>
              <a:latin typeface="Calibri" panose="020F0502020204030204" pitchFamily="34" charset="0"/>
              <a:cs typeface="Calibri" panose="020F0502020204030204" pitchFamily="34" charset="0"/>
            </a:endParaRPr>
          </a:p>
        </p:txBody>
      </p:sp>
      <p:sp>
        <p:nvSpPr>
          <p:cNvPr id="46" name="Google Shape;46;p1"/>
          <p:cNvSpPr txBox="1"/>
          <p:nvPr/>
        </p:nvSpPr>
        <p:spPr>
          <a:xfrm>
            <a:off x="1142999" y="4192674"/>
            <a:ext cx="9905999" cy="1170203"/>
          </a:xfrm>
          <a:prstGeom prst="rect">
            <a:avLst/>
          </a:prstGeom>
          <a:noFill/>
          <a:ln>
            <a:noFill/>
          </a:ln>
        </p:spPr>
        <p:txBody>
          <a:bodyPr spcFirstLastPara="1" wrap="square" lIns="91425" tIns="45700" rIns="91425" bIns="45700" anchor="b" anchorCtr="0">
            <a:noAutofit/>
          </a:bodyPr>
          <a:lstStyle/>
          <a:p>
            <a:pPr marL="233363" indent="-131763">
              <a:buClr>
                <a:schemeClr val="accent1"/>
              </a:buClr>
              <a:buSzPts val="1600"/>
            </a:pPr>
            <a:endParaRPr lang="en-US" sz="1600">
              <a:solidFill>
                <a:srgbClr val="00386B"/>
              </a:solidFill>
              <a:latin typeface="Calibri" panose="020F0502020204030204" pitchFamily="34" charset="0"/>
              <a:cs typeface="Calibri" panose="020F0502020204030204" pitchFamily="34" charset="0"/>
              <a:sym typeface="Arial"/>
            </a:endParaRPr>
          </a:p>
          <a:p>
            <a:pPr algn="ctr">
              <a:spcBef>
                <a:spcPts val="1200"/>
              </a:spcBef>
              <a:buClr>
                <a:schemeClr val="accent1"/>
              </a:buClr>
              <a:buSzPts val="2000"/>
            </a:pPr>
            <a:endParaRPr lang="en-US" sz="2000" b="1">
              <a:solidFill>
                <a:srgbClr val="00386B"/>
              </a:solidFill>
              <a:latin typeface="Calibri" panose="020F0502020204030204" pitchFamily="34" charset="0"/>
              <a:cs typeface="Calibri" panose="020F0502020204030204" pitchFamily="34" charset="0"/>
            </a:endParaRPr>
          </a:p>
          <a:p>
            <a:pPr algn="ctr">
              <a:spcBef>
                <a:spcPts val="1200"/>
              </a:spcBef>
              <a:buClr>
                <a:schemeClr val="accent1"/>
              </a:buClr>
              <a:buSzPts val="2000"/>
            </a:pPr>
            <a:r>
              <a:rPr lang="en-US" sz="2000" b="1">
                <a:latin typeface="Calibri" panose="020F0502020204030204" pitchFamily="34" charset="0"/>
                <a:cs typeface="Calibri" panose="020F0502020204030204" pitchFamily="34" charset="0"/>
              </a:rPr>
              <a:t>Team Member:</a:t>
            </a:r>
          </a:p>
          <a:p>
            <a:pPr algn="ctr">
              <a:spcBef>
                <a:spcPts val="1200"/>
              </a:spcBef>
              <a:buClr>
                <a:schemeClr val="accent1"/>
              </a:buClr>
              <a:buSzPts val="2000"/>
            </a:pPr>
            <a:r>
              <a:rPr lang="en-US" sz="2000" b="1">
                <a:latin typeface="Calibri" panose="020F0502020204030204" pitchFamily="34" charset="0"/>
                <a:cs typeface="Calibri" panose="020F0502020204030204" pitchFamily="34" charset="0"/>
              </a:rPr>
              <a:t>Flora Huang, Qiansheng Zhou, Zhangchi Liu, Kaichong Zhang, Michael Wu</a:t>
            </a:r>
            <a:endParaRPr lang="en-US">
              <a:latin typeface="Calibri" panose="020F0502020204030204" pitchFamily="34" charset="0"/>
              <a:cs typeface="Calibri" panose="020F0502020204030204" pitchFamily="34" charset="0"/>
            </a:endParaRPr>
          </a:p>
        </p:txBody>
      </p:sp>
      <p:sp>
        <p:nvSpPr>
          <p:cNvPr id="3" name="Slide Number Placeholder 2">
            <a:extLst>
              <a:ext uri="{FF2B5EF4-FFF2-40B4-BE49-F238E27FC236}">
                <a16:creationId xmlns:a16="http://schemas.microsoft.com/office/drawing/2014/main" id="{5D746353-0C42-4CE1-91A5-916535F67E7F}"/>
              </a:ext>
            </a:extLst>
          </p:cNvPr>
          <p:cNvSpPr>
            <a:spLocks noGrp="1"/>
          </p:cNvSpPr>
          <p:nvPr>
            <p:ph type="sldNum" idx="12"/>
          </p:nvPr>
        </p:nvSpPr>
        <p:spPr/>
        <p:txBody>
          <a:bodyPr/>
          <a:lstStyle/>
          <a:p>
            <a:fld id="{00000000-1234-1234-1234-123412341234}" type="slidenum">
              <a:rPr lang="en-US" smtClean="0"/>
              <a:pPr/>
              <a:t>1</a:t>
            </a:fld>
            <a:endParaRPr lang="en-US"/>
          </a:p>
        </p:txBody>
      </p:sp>
      <p:pic>
        <p:nvPicPr>
          <p:cNvPr id="1026" name="Picture 2" descr="Environmental, social, and governance">
            <a:extLst>
              <a:ext uri="{FF2B5EF4-FFF2-40B4-BE49-F238E27FC236}">
                <a16:creationId xmlns:a16="http://schemas.microsoft.com/office/drawing/2014/main" id="{F05339A4-F934-40CD-487A-120E866C8C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564" y="1239077"/>
            <a:ext cx="2506871" cy="15041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4624984" cy="584775"/>
          </a:xfrm>
          <a:prstGeom prst="rect">
            <a:avLst/>
          </a:prstGeom>
          <a:noFill/>
        </p:spPr>
        <p:txBody>
          <a:bodyPr wrap="none" rtlCol="0">
            <a:spAutoFit/>
          </a:bodyPr>
          <a:lstStyle/>
          <a:p>
            <a:r>
              <a:rPr lang="en-US" sz="3200" b="1">
                <a:solidFill>
                  <a:srgbClr val="00386B"/>
                </a:solidFill>
              </a:rPr>
              <a:t>Data Transformation (2/2)</a:t>
            </a:r>
          </a:p>
        </p:txBody>
      </p:sp>
      <p:sp>
        <p:nvSpPr>
          <p:cNvPr id="2" name="Slide Number Placeholder 1">
            <a:extLst>
              <a:ext uri="{FF2B5EF4-FFF2-40B4-BE49-F238E27FC236}">
                <a16:creationId xmlns:a16="http://schemas.microsoft.com/office/drawing/2014/main" id="{ED8B1875-F973-49E3-89C8-4AD3D330782B}"/>
              </a:ext>
            </a:extLst>
          </p:cNvPr>
          <p:cNvSpPr>
            <a:spLocks noGrp="1"/>
          </p:cNvSpPr>
          <p:nvPr>
            <p:ph type="sldNum" idx="12"/>
          </p:nvPr>
        </p:nvSpPr>
        <p:spPr/>
        <p:txBody>
          <a:bodyPr/>
          <a:lstStyle/>
          <a:p>
            <a:fld id="{00000000-1234-1234-1234-123412341234}" type="slidenum">
              <a:rPr lang="en-US" smtClean="0"/>
              <a:pPr/>
              <a:t>10</a:t>
            </a:fld>
            <a:endParaRPr lang="en-US"/>
          </a:p>
        </p:txBody>
      </p:sp>
      <p:sp>
        <p:nvSpPr>
          <p:cNvPr id="5" name="Rectangle 4">
            <a:extLst>
              <a:ext uri="{FF2B5EF4-FFF2-40B4-BE49-F238E27FC236}">
                <a16:creationId xmlns:a16="http://schemas.microsoft.com/office/drawing/2014/main" id="{BF6C2B48-CDC5-0185-10A3-92C9C1FDAD9A}"/>
              </a:ext>
            </a:extLst>
          </p:cNvPr>
          <p:cNvSpPr/>
          <p:nvPr/>
        </p:nvSpPr>
        <p:spPr>
          <a:xfrm>
            <a:off x="760915" y="1486492"/>
            <a:ext cx="4664686"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dirty="0">
                <a:ea typeface="楷体"/>
                <a:cs typeface="Arial"/>
              </a:rPr>
              <a:t>Box – Cox Transformed Train Data (</a:t>
            </a:r>
            <a:r>
              <a:rPr lang="el-GR" sz="1100" b="1" dirty="0">
                <a:ea typeface="楷体"/>
                <a:cs typeface="Arial"/>
              </a:rPr>
              <a:t>λ</a:t>
            </a:r>
            <a:r>
              <a:rPr lang="en-US" sz="1100" b="1" dirty="0">
                <a:ea typeface="楷体"/>
                <a:cs typeface="Arial"/>
              </a:rPr>
              <a:t> = 0.93)</a:t>
            </a:r>
            <a:endParaRPr lang="en-GB" sz="1100" b="1" dirty="0">
              <a:ea typeface="楷体" panose="02010609060101010101" pitchFamily="49" charset="-122"/>
              <a:cs typeface="Arial" panose="020B0604020202020204" pitchFamily="34" charset="0"/>
            </a:endParaRPr>
          </a:p>
        </p:txBody>
      </p:sp>
      <p:pic>
        <p:nvPicPr>
          <p:cNvPr id="9" name="Picture 8">
            <a:extLst>
              <a:ext uri="{FF2B5EF4-FFF2-40B4-BE49-F238E27FC236}">
                <a16:creationId xmlns:a16="http://schemas.microsoft.com/office/drawing/2014/main" id="{A3881F7B-A410-475B-5A2A-8AAE5A3724A3}"/>
              </a:ext>
            </a:extLst>
          </p:cNvPr>
          <p:cNvPicPr>
            <a:picLocks noChangeAspect="1"/>
          </p:cNvPicPr>
          <p:nvPr/>
        </p:nvPicPr>
        <p:blipFill>
          <a:blip r:embed="rId3"/>
          <a:stretch>
            <a:fillRect/>
          </a:stretch>
        </p:blipFill>
        <p:spPr>
          <a:xfrm>
            <a:off x="594690" y="1840515"/>
            <a:ext cx="5017233" cy="3299314"/>
          </a:xfrm>
          <a:prstGeom prst="rect">
            <a:avLst/>
          </a:prstGeom>
        </p:spPr>
      </p:pic>
      <p:pic>
        <p:nvPicPr>
          <p:cNvPr id="11" name="Picture 10">
            <a:extLst>
              <a:ext uri="{FF2B5EF4-FFF2-40B4-BE49-F238E27FC236}">
                <a16:creationId xmlns:a16="http://schemas.microsoft.com/office/drawing/2014/main" id="{B51C75E8-7A98-44B8-7713-27C1F01363A6}"/>
              </a:ext>
            </a:extLst>
          </p:cNvPr>
          <p:cNvPicPr>
            <a:picLocks noChangeAspect="1"/>
          </p:cNvPicPr>
          <p:nvPr/>
        </p:nvPicPr>
        <p:blipFill>
          <a:blip r:embed="rId4"/>
          <a:stretch>
            <a:fillRect/>
          </a:stretch>
        </p:blipFill>
        <p:spPr>
          <a:xfrm>
            <a:off x="6351989" y="1793083"/>
            <a:ext cx="4791946" cy="3473715"/>
          </a:xfrm>
          <a:prstGeom prst="rect">
            <a:avLst/>
          </a:prstGeom>
        </p:spPr>
      </p:pic>
      <p:sp>
        <p:nvSpPr>
          <p:cNvPr id="15" name="Rectangle 14">
            <a:extLst>
              <a:ext uri="{FF2B5EF4-FFF2-40B4-BE49-F238E27FC236}">
                <a16:creationId xmlns:a16="http://schemas.microsoft.com/office/drawing/2014/main" id="{BAC8DDC5-9552-C22A-3A4A-98E5210F5F95}"/>
              </a:ext>
            </a:extLst>
          </p:cNvPr>
          <p:cNvSpPr/>
          <p:nvPr/>
        </p:nvSpPr>
        <p:spPr>
          <a:xfrm>
            <a:off x="6486647" y="1486491"/>
            <a:ext cx="4664686"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楷体"/>
                <a:cs typeface="Arial"/>
              </a:rPr>
              <a:t>Log Transformed Train Data</a:t>
            </a:r>
            <a:endParaRPr lang="en-GB" sz="1100" b="1">
              <a:ea typeface="楷体"/>
              <a:cs typeface="Arial"/>
            </a:endParaRPr>
          </a:p>
        </p:txBody>
      </p:sp>
      <p:sp>
        <p:nvSpPr>
          <p:cNvPr id="16" name="Rectangle 15">
            <a:extLst>
              <a:ext uri="{FF2B5EF4-FFF2-40B4-BE49-F238E27FC236}">
                <a16:creationId xmlns:a16="http://schemas.microsoft.com/office/drawing/2014/main" id="{2F97C8F5-8590-D792-0C24-008B756752DF}"/>
              </a:ext>
            </a:extLst>
          </p:cNvPr>
          <p:cNvSpPr/>
          <p:nvPr/>
        </p:nvSpPr>
        <p:spPr>
          <a:xfrm>
            <a:off x="625190" y="964669"/>
            <a:ext cx="10788733" cy="282691"/>
          </a:xfrm>
          <a:prstGeom prst="rect">
            <a:avLst/>
          </a:prstGeom>
          <a:solidFill>
            <a:srgbClr val="FBEBA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buFont typeface="Wingdings" panose="05000000000000000000" pitchFamily="2" charset="2"/>
              <a:buChar char="Ø"/>
            </a:pPr>
            <a:r>
              <a:rPr lang="en-US" sz="1100" b="1" dirty="0">
                <a:solidFill>
                  <a:schemeClr val="tx1"/>
                </a:solidFill>
                <a:latin typeface="Calibri"/>
                <a:cs typeface="Calibri"/>
              </a:rPr>
              <a:t>Log </a:t>
            </a:r>
            <a:r>
              <a:rPr lang="en-US" sz="1100" dirty="0">
                <a:solidFill>
                  <a:schemeClr val="tx1"/>
                </a:solidFill>
                <a:latin typeface="Calibri"/>
                <a:cs typeface="Calibri"/>
              </a:rPr>
              <a:t>transformation is preferred since the variance looks </a:t>
            </a:r>
            <a:r>
              <a:rPr lang="en-US" sz="1100" b="1" dirty="0">
                <a:solidFill>
                  <a:schemeClr val="tx1"/>
                </a:solidFill>
                <a:latin typeface="Calibri"/>
                <a:cs typeface="Calibri"/>
              </a:rPr>
              <a:t>stabilized </a:t>
            </a:r>
            <a:r>
              <a:rPr lang="en-US" sz="1100" dirty="0">
                <a:solidFill>
                  <a:schemeClr val="tx1"/>
                </a:solidFill>
                <a:latin typeface="Calibri"/>
                <a:cs typeface="Calibri"/>
              </a:rPr>
              <a:t>and there is </a:t>
            </a:r>
            <a:r>
              <a:rPr lang="en-US" sz="1100" b="1" dirty="0">
                <a:solidFill>
                  <a:schemeClr val="tx1"/>
                </a:solidFill>
                <a:latin typeface="Calibri"/>
                <a:cs typeface="Calibri"/>
              </a:rPr>
              <a:t>more values in bound </a:t>
            </a:r>
            <a:r>
              <a:rPr lang="en-US" sz="1100" dirty="0">
                <a:solidFill>
                  <a:schemeClr val="tx1"/>
                </a:solidFill>
                <a:latin typeface="Calibri"/>
                <a:cs typeface="Calibri"/>
              </a:rPr>
              <a:t>in the ACF plot</a:t>
            </a:r>
            <a:r>
              <a:rPr lang="zh-CN" altLang="en-US" sz="1100" dirty="0">
                <a:solidFill>
                  <a:schemeClr val="tx1"/>
                </a:solidFill>
                <a:latin typeface="Calibri"/>
                <a:cs typeface="Calibri"/>
              </a:rPr>
              <a:t>。</a:t>
            </a:r>
            <a:endParaRPr lang="en-US" sz="1100" dirty="0">
              <a:solidFill>
                <a:schemeClr val="tx1"/>
              </a:solidFill>
              <a:latin typeface="Calibri"/>
              <a:cs typeface="Calibri"/>
            </a:endParaRPr>
          </a:p>
        </p:txBody>
      </p:sp>
    </p:spTree>
    <p:extLst>
      <p:ext uri="{BB962C8B-B14F-4D97-AF65-F5344CB8AC3E}">
        <p14:creationId xmlns:p14="http://schemas.microsoft.com/office/powerpoint/2010/main" val="132788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127" name="TextBox 126">
            <a:extLst>
              <a:ext uri="{FF2B5EF4-FFF2-40B4-BE49-F238E27FC236}">
                <a16:creationId xmlns:a16="http://schemas.microsoft.com/office/drawing/2014/main" id="{C8C14327-FFDF-99D7-DF62-2A64972261BA}"/>
              </a:ext>
            </a:extLst>
          </p:cNvPr>
          <p:cNvSpPr txBox="1"/>
          <p:nvPr/>
        </p:nvSpPr>
        <p:spPr>
          <a:xfrm>
            <a:off x="868886" y="3030635"/>
            <a:ext cx="5915735" cy="584775"/>
          </a:xfrm>
          <a:prstGeom prst="rect">
            <a:avLst/>
          </a:prstGeom>
          <a:noFill/>
        </p:spPr>
        <p:txBody>
          <a:bodyPr wrap="square" rtlCol="0">
            <a:spAutoFit/>
          </a:bodyPr>
          <a:lstStyle/>
          <a:p>
            <a:r>
              <a:rPr lang="en-US" sz="3200" b="1">
                <a:solidFill>
                  <a:srgbClr val="00386B"/>
                </a:solidFill>
              </a:rPr>
              <a:t>Model Selection</a:t>
            </a:r>
          </a:p>
        </p:txBody>
      </p:sp>
      <p:sp>
        <p:nvSpPr>
          <p:cNvPr id="3" name="Text Placeholder 2">
            <a:extLst>
              <a:ext uri="{FF2B5EF4-FFF2-40B4-BE49-F238E27FC236}">
                <a16:creationId xmlns:a16="http://schemas.microsoft.com/office/drawing/2014/main" id="{753CD6F8-38C8-4B92-3AA1-639505D21D49}"/>
              </a:ext>
            </a:extLst>
          </p:cNvPr>
          <p:cNvSpPr>
            <a:spLocks noGrp="1"/>
          </p:cNvSpPr>
          <p:nvPr>
            <p:ph type="body" idx="1"/>
          </p:nvPr>
        </p:nvSpPr>
        <p:spPr>
          <a:xfrm>
            <a:off x="440274" y="6431067"/>
            <a:ext cx="10005753" cy="110800"/>
          </a:xfrm>
        </p:spPr>
        <p:txBody>
          <a:bodyPr/>
          <a:lstStyle/>
          <a:p>
            <a:endParaRPr lang="en-US"/>
          </a:p>
        </p:txBody>
      </p:sp>
      <p:sp>
        <p:nvSpPr>
          <p:cNvPr id="4" name="Slide Number Placeholder 3">
            <a:extLst>
              <a:ext uri="{FF2B5EF4-FFF2-40B4-BE49-F238E27FC236}">
                <a16:creationId xmlns:a16="http://schemas.microsoft.com/office/drawing/2014/main" id="{5CFF53C6-6F32-31FC-3D48-B3956F6C3FFE}"/>
              </a:ext>
            </a:extLst>
          </p:cNvPr>
          <p:cNvSpPr>
            <a:spLocks noGrp="1"/>
          </p:cNvSpPr>
          <p:nvPr>
            <p:ph type="sldNum" idx="12"/>
          </p:nvPr>
        </p:nvSpPr>
        <p:spPr>
          <a:xfrm>
            <a:off x="11490123" y="6452646"/>
            <a:ext cx="193346" cy="153888"/>
          </a:xfrm>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2835760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5454763" cy="584775"/>
          </a:xfrm>
          <a:prstGeom prst="rect">
            <a:avLst/>
          </a:prstGeom>
          <a:noFill/>
        </p:spPr>
        <p:txBody>
          <a:bodyPr wrap="square" lIns="91440" tIns="45720" rIns="91440" bIns="45720" rtlCol="0" anchor="t">
            <a:spAutoFit/>
          </a:bodyPr>
          <a:lstStyle/>
          <a:p>
            <a:r>
              <a:rPr lang="en-US" sz="3200" b="1">
                <a:solidFill>
                  <a:srgbClr val="00386B"/>
                </a:solidFill>
              </a:rPr>
              <a:t>Model – Arima and Naïve (1/3)</a:t>
            </a:r>
          </a:p>
        </p:txBody>
      </p:sp>
      <p:sp>
        <p:nvSpPr>
          <p:cNvPr id="2" name="Slide Number Placeholder 1">
            <a:extLst>
              <a:ext uri="{FF2B5EF4-FFF2-40B4-BE49-F238E27FC236}">
                <a16:creationId xmlns:a16="http://schemas.microsoft.com/office/drawing/2014/main" id="{ED8B1875-F973-49E3-89C8-4AD3D330782B}"/>
              </a:ext>
            </a:extLst>
          </p:cNvPr>
          <p:cNvSpPr>
            <a:spLocks noGrp="1"/>
          </p:cNvSpPr>
          <p:nvPr>
            <p:ph type="sldNum" idx="12"/>
          </p:nvPr>
        </p:nvSpPr>
        <p:spPr/>
        <p:txBody>
          <a:bodyPr/>
          <a:lstStyle/>
          <a:p>
            <a:fld id="{00000000-1234-1234-1234-123412341234}" type="slidenum">
              <a:rPr lang="en-US" smtClean="0"/>
              <a:pPr/>
              <a:t>12</a:t>
            </a:fld>
            <a:endParaRPr lang="en-US"/>
          </a:p>
        </p:txBody>
      </p:sp>
      <p:sp>
        <p:nvSpPr>
          <p:cNvPr id="107" name="Rectangle 106">
            <a:extLst>
              <a:ext uri="{FF2B5EF4-FFF2-40B4-BE49-F238E27FC236}">
                <a16:creationId xmlns:a16="http://schemas.microsoft.com/office/drawing/2014/main" id="{7613DC67-1AB4-D25C-01EE-9EE57897CC76}"/>
              </a:ext>
            </a:extLst>
          </p:cNvPr>
          <p:cNvSpPr/>
          <p:nvPr/>
        </p:nvSpPr>
        <p:spPr>
          <a:xfrm>
            <a:off x="577565" y="896338"/>
            <a:ext cx="11158966" cy="1785806"/>
          </a:xfrm>
          <a:prstGeom prst="rect">
            <a:avLst/>
          </a:prstGeom>
          <a:solidFill>
            <a:srgbClr val="FBEBA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buFont typeface="Wingdings" panose="05000000000000000000" pitchFamily="2" charset="2"/>
              <a:buChar char="Ø"/>
            </a:pPr>
            <a:r>
              <a:rPr lang="en-US" sz="1100" dirty="0">
                <a:solidFill>
                  <a:schemeClr val="tx1"/>
                </a:solidFill>
                <a:latin typeface="Calibri"/>
                <a:cs typeface="Calibri"/>
              </a:rPr>
              <a:t>We build 7 models in total: </a:t>
            </a:r>
            <a:endParaRPr lang="en-US" sz="1100" dirty="0">
              <a:solidFill>
                <a:schemeClr val="tx1"/>
              </a:solidFill>
              <a:latin typeface="Calibri" panose="020F0502020204030204" pitchFamily="34" charset="0"/>
              <a:cs typeface="Calibri" panose="020F0502020204030204" pitchFamily="34" charset="0"/>
            </a:endParaRPr>
          </a:p>
          <a:p>
            <a:pPr marL="628650" lvl="1" indent="-171450">
              <a:buFont typeface="Wingdings" panose="05000000000000000000" pitchFamily="2" charset="2"/>
              <a:buChar char="v"/>
            </a:pPr>
            <a:r>
              <a:rPr lang="en-US" sz="1100" dirty="0">
                <a:solidFill>
                  <a:schemeClr val="tx1"/>
                </a:solidFill>
                <a:latin typeface="Calibri"/>
                <a:ea typeface="+mn-lt"/>
                <a:cs typeface="Calibri"/>
              </a:rPr>
              <a:t>Arima models/Seasonal Arima models/ </a:t>
            </a:r>
            <a:r>
              <a:rPr lang="en-US" sz="1100" dirty="0">
                <a:solidFill>
                  <a:schemeClr val="tx1"/>
                </a:solidFill>
                <a:ea typeface="+mn-lt"/>
                <a:cs typeface="+mn-lt"/>
              </a:rPr>
              <a:t>Seasonal Arima models with D = 1/Seasonal Naïve model</a:t>
            </a:r>
          </a:p>
          <a:p>
            <a:pPr marL="628650" lvl="1" indent="-171450">
              <a:buFont typeface="Wingdings" panose="05000000000000000000" pitchFamily="2" charset="2"/>
              <a:buChar char="v"/>
            </a:pPr>
            <a:r>
              <a:rPr lang="en-US" sz="1100" dirty="0">
                <a:solidFill>
                  <a:schemeClr val="tx1"/>
                </a:solidFill>
                <a:ea typeface="+mn-lt"/>
                <a:cs typeface="+mn-lt"/>
              </a:rPr>
              <a:t>Log transformed data/original data</a:t>
            </a:r>
            <a:endParaRPr lang="en-US" sz="1100" dirty="0">
              <a:solidFill>
                <a:schemeClr val="tx1"/>
              </a:solidFill>
              <a:cs typeface="Calibri"/>
            </a:endParaRPr>
          </a:p>
          <a:p>
            <a:pPr marL="171450" indent="-171450">
              <a:buFont typeface="Wingdings,Sans-Serif" panose="05000000000000000000" pitchFamily="2" charset="2"/>
              <a:buChar char="Ø"/>
            </a:pPr>
            <a:r>
              <a:rPr lang="en-US" sz="1100">
                <a:solidFill>
                  <a:schemeClr val="tx1"/>
                </a:solidFill>
                <a:ea typeface="+mn-lt"/>
                <a:cs typeface="+mn-lt"/>
              </a:rPr>
              <a:t>The models with D = 1 look the most similar to the test data</a:t>
            </a:r>
          </a:p>
          <a:p>
            <a:pPr marL="171450" indent="-171450">
              <a:buFont typeface="Wingdings,Sans-Serif" panose="05000000000000000000" pitchFamily="2" charset="2"/>
              <a:buChar char="Ø"/>
            </a:pPr>
            <a:r>
              <a:rPr lang="en-US" sz="1100">
                <a:solidFill>
                  <a:schemeClr val="tx1"/>
                </a:solidFill>
                <a:ea typeface="+mn-lt"/>
                <a:cs typeface="+mn-lt"/>
              </a:rPr>
              <a:t>The models without seasonal pattern are </a:t>
            </a:r>
            <a:r>
              <a:rPr lang="en-US" sz="1100" b="1">
                <a:solidFill>
                  <a:schemeClr val="tx1"/>
                </a:solidFill>
                <a:ea typeface="+mn-lt"/>
                <a:cs typeface="+mn-lt"/>
              </a:rPr>
              <a:t>basically a straight line</a:t>
            </a:r>
            <a:endParaRPr lang="en-US" sz="1100">
              <a:solidFill>
                <a:schemeClr val="tx1"/>
              </a:solidFill>
              <a:ea typeface="+mn-lt"/>
              <a:cs typeface="+mn-lt"/>
            </a:endParaRPr>
          </a:p>
          <a:p>
            <a:pPr marL="171450" indent="-171450">
              <a:buFont typeface="Wingdings,Sans-Serif" panose="05000000000000000000" pitchFamily="2" charset="2"/>
              <a:buChar char="Ø"/>
            </a:pPr>
            <a:r>
              <a:rPr lang="en-US" sz="1100" dirty="0">
                <a:solidFill>
                  <a:schemeClr val="tx1"/>
                </a:solidFill>
                <a:latin typeface="Calibri"/>
                <a:ea typeface="+mn-lt"/>
                <a:cs typeface="Calibri"/>
              </a:rPr>
              <a:t>The models on log transformed data have much smaller </a:t>
            </a:r>
            <a:r>
              <a:rPr lang="en-US" sz="1100" dirty="0" err="1">
                <a:solidFill>
                  <a:schemeClr val="tx1"/>
                </a:solidFill>
                <a:latin typeface="Calibri"/>
                <a:ea typeface="+mn-lt"/>
                <a:cs typeface="Calibri"/>
              </a:rPr>
              <a:t>AICc</a:t>
            </a:r>
            <a:r>
              <a:rPr lang="en-US" sz="1100" dirty="0">
                <a:solidFill>
                  <a:schemeClr val="tx1"/>
                </a:solidFill>
                <a:latin typeface="Calibri"/>
                <a:ea typeface="+mn-lt"/>
                <a:cs typeface="Calibri"/>
              </a:rPr>
              <a:t> and BIC</a:t>
            </a:r>
          </a:p>
          <a:p>
            <a:pPr marL="171450" indent="-171450">
              <a:buFont typeface="Wingdings,Sans-Serif" panose="05000000000000000000" pitchFamily="2" charset="2"/>
              <a:buChar char="Ø"/>
            </a:pPr>
            <a:r>
              <a:rPr lang="en-US" sz="1100" dirty="0">
                <a:solidFill>
                  <a:schemeClr val="tx1"/>
                </a:solidFill>
                <a:latin typeface="Calibri"/>
                <a:ea typeface="+mn-lt"/>
                <a:cs typeface="Calibri"/>
              </a:rPr>
              <a:t>We choose 3 models to have further analysis in cross validation</a:t>
            </a:r>
          </a:p>
          <a:p>
            <a:pPr marL="628650" lvl="1" indent="-171450">
              <a:buFont typeface="Wingdings" panose="05000000000000000000" pitchFamily="2" charset="2"/>
              <a:buChar char="v"/>
            </a:pPr>
            <a:r>
              <a:rPr lang="en-US" sz="1100" dirty="0">
                <a:solidFill>
                  <a:schemeClr val="tx1"/>
                </a:solidFill>
                <a:latin typeface="Calibri"/>
                <a:ea typeface="+mn-lt"/>
                <a:cs typeface="Calibri"/>
              </a:rPr>
              <a:t>Seasonal Arima(5,0,0)(1,0,0) has the smallest MAPE and MSE, but it has large </a:t>
            </a:r>
            <a:r>
              <a:rPr lang="en-US" sz="1100" dirty="0" err="1">
                <a:solidFill>
                  <a:schemeClr val="tx1"/>
                </a:solidFill>
                <a:latin typeface="Calibri"/>
                <a:ea typeface="+mn-lt"/>
                <a:cs typeface="Calibri"/>
              </a:rPr>
              <a:t>AICc</a:t>
            </a:r>
            <a:r>
              <a:rPr lang="en-US" sz="1100" dirty="0">
                <a:solidFill>
                  <a:schemeClr val="tx1"/>
                </a:solidFill>
                <a:latin typeface="Calibri"/>
                <a:ea typeface="+mn-lt"/>
                <a:cs typeface="Calibri"/>
              </a:rPr>
              <a:t> and BIC</a:t>
            </a:r>
            <a:endParaRPr lang="en-US" dirty="0">
              <a:solidFill>
                <a:schemeClr val="tx1"/>
              </a:solidFill>
              <a:latin typeface="Calibri"/>
              <a:ea typeface="+mn-lt"/>
              <a:cs typeface="Calibri"/>
            </a:endParaRPr>
          </a:p>
          <a:p>
            <a:pPr marL="628650" lvl="1" indent="-171450">
              <a:buFont typeface="Wingdings" panose="05000000000000000000" pitchFamily="2" charset="2"/>
              <a:buChar char="v"/>
            </a:pPr>
            <a:r>
              <a:rPr lang="en-US" sz="1100" dirty="0">
                <a:solidFill>
                  <a:schemeClr val="tx1"/>
                </a:solidFill>
                <a:latin typeface="Calibri"/>
                <a:ea typeface="+mn-lt"/>
                <a:cs typeface="Calibri"/>
              </a:rPr>
              <a:t>Seasonal Log Arima(3,0,0)(0,0,1) has the second-best performance with  low </a:t>
            </a:r>
            <a:r>
              <a:rPr lang="en-US" sz="1100" dirty="0" err="1">
                <a:solidFill>
                  <a:schemeClr val="tx1"/>
                </a:solidFill>
                <a:latin typeface="Calibri"/>
                <a:ea typeface="+mn-lt"/>
                <a:cs typeface="Calibri"/>
              </a:rPr>
              <a:t>AICc</a:t>
            </a:r>
            <a:r>
              <a:rPr lang="en-US" sz="1100" dirty="0">
                <a:solidFill>
                  <a:schemeClr val="tx1"/>
                </a:solidFill>
                <a:latin typeface="Calibri"/>
                <a:ea typeface="+mn-lt"/>
                <a:cs typeface="Calibri"/>
              </a:rPr>
              <a:t> and BIC</a:t>
            </a:r>
            <a:endParaRPr lang="en-US" dirty="0">
              <a:solidFill>
                <a:schemeClr val="tx1"/>
              </a:solidFill>
              <a:cs typeface="Calibri" panose="020F0502020204030204"/>
            </a:endParaRPr>
          </a:p>
          <a:p>
            <a:pPr marL="628650" lvl="1" indent="-171450">
              <a:buFont typeface="Wingdings" panose="05000000000000000000" pitchFamily="2" charset="2"/>
              <a:buChar char="v"/>
            </a:pPr>
            <a:r>
              <a:rPr lang="en-US" sz="1100" dirty="0">
                <a:solidFill>
                  <a:schemeClr val="tx1"/>
                </a:solidFill>
                <a:latin typeface="Calibri"/>
                <a:ea typeface="+mn-lt"/>
                <a:cs typeface="Calibri"/>
              </a:rPr>
              <a:t>Seasonal Log Arima(0,0,1)(1,1,0) with drift has seasonal difference, and low </a:t>
            </a:r>
            <a:r>
              <a:rPr lang="en-US" sz="1100" dirty="0" err="1">
                <a:solidFill>
                  <a:schemeClr val="tx1"/>
                </a:solidFill>
                <a:latin typeface="Calibri"/>
                <a:ea typeface="+mn-lt"/>
                <a:cs typeface="Calibri"/>
              </a:rPr>
              <a:t>AICc</a:t>
            </a:r>
            <a:r>
              <a:rPr lang="en-US" sz="1100" dirty="0">
                <a:solidFill>
                  <a:schemeClr val="tx1"/>
                </a:solidFill>
                <a:latin typeface="Calibri"/>
                <a:ea typeface="+mn-lt"/>
                <a:cs typeface="Calibri"/>
              </a:rPr>
              <a:t> and BIC</a:t>
            </a:r>
          </a:p>
          <a:p>
            <a:pPr marL="171450" indent="-171450">
              <a:buFont typeface="Wingdings,Sans-Serif" panose="05000000000000000000" pitchFamily="2" charset="2"/>
              <a:buChar char="Ø"/>
            </a:pPr>
            <a:endParaRPr lang="en-US" sz="1100" dirty="0">
              <a:solidFill>
                <a:schemeClr val="tx1"/>
              </a:solidFill>
              <a:latin typeface="Calibri"/>
              <a:ea typeface="+mn-lt"/>
              <a:cs typeface="Calibri"/>
            </a:endParaRPr>
          </a:p>
          <a:p>
            <a:pPr marL="171450" indent="-171450">
              <a:buFont typeface="Wingdings,Sans-Serif" panose="05000000000000000000" pitchFamily="2" charset="2"/>
              <a:buChar char="Ø"/>
            </a:pPr>
            <a:endParaRPr lang="en-US" sz="1100" dirty="0">
              <a:solidFill>
                <a:schemeClr val="tx1"/>
              </a:solidFill>
              <a:latin typeface="Calibri"/>
              <a:ea typeface="+mn-lt"/>
              <a:cs typeface="Calibri"/>
            </a:endParaRPr>
          </a:p>
          <a:p>
            <a:pPr marL="628650" lvl="1" indent="-171450">
              <a:buFont typeface="Wingdings" panose="05000000000000000000" pitchFamily="2" charset="2"/>
              <a:buChar char="Ø"/>
            </a:pPr>
            <a:endParaRPr lang="en-US" sz="1100" dirty="0">
              <a:solidFill>
                <a:schemeClr val="tx1"/>
              </a:solidFill>
              <a:latin typeface="Calibri"/>
              <a:ea typeface="+mn-lt"/>
              <a:cs typeface="Calibri"/>
            </a:endParaRPr>
          </a:p>
          <a:p>
            <a:pPr marL="628650" lvl="1" indent="-171450">
              <a:buFont typeface="Wingdings" panose="05000000000000000000" pitchFamily="2" charset="2"/>
              <a:buChar char="Ø"/>
            </a:pPr>
            <a:endParaRPr lang="en-US" sz="1100" dirty="0">
              <a:solidFill>
                <a:schemeClr val="tx1"/>
              </a:solidFill>
              <a:latin typeface="Calibri"/>
              <a:ea typeface="+mn-lt"/>
              <a:cs typeface="Calibri"/>
            </a:endParaRPr>
          </a:p>
          <a:p>
            <a:pPr marL="628650" lvl="1" indent="-171450">
              <a:buFont typeface="Wingdings" panose="05000000000000000000" pitchFamily="2" charset="2"/>
              <a:buChar char="Ø"/>
            </a:pPr>
            <a:endParaRPr lang="en-US" sz="1100" dirty="0">
              <a:solidFill>
                <a:schemeClr val="tx1"/>
              </a:solidFill>
              <a:latin typeface="Calibri"/>
              <a:ea typeface="+mn-lt"/>
              <a:cs typeface="Calibri"/>
            </a:endParaRPr>
          </a:p>
          <a:p>
            <a:pPr marL="171450" indent="-171450">
              <a:buFont typeface="Wingdings" panose="05000000000000000000" pitchFamily="2" charset="2"/>
              <a:buChar char="Ø"/>
            </a:pPr>
            <a:r>
              <a:rPr lang="en-US" sz="1100" dirty="0">
                <a:solidFill>
                  <a:schemeClr val="tx1"/>
                </a:solidFill>
                <a:latin typeface="Calibri"/>
                <a:ea typeface="+mn-lt"/>
                <a:cs typeface="Calibri"/>
              </a:rPr>
              <a:t>x</a:t>
            </a:r>
            <a:endParaRPr lang="en-US" sz="1100" b="1" dirty="0">
              <a:solidFill>
                <a:schemeClr val="tx1"/>
              </a:solidFill>
              <a:latin typeface="Calibri"/>
              <a:ea typeface="+mn-lt"/>
              <a:cs typeface="Calibri"/>
            </a:endParaRPr>
          </a:p>
          <a:p>
            <a:pPr marL="171450" indent="-171450">
              <a:buFont typeface="Wingdings" panose="05000000000000000000" pitchFamily="2" charset="2"/>
              <a:buChar char="Ø"/>
            </a:pPr>
            <a:r>
              <a:rPr lang="en-US" sz="1100" dirty="0">
                <a:solidFill>
                  <a:schemeClr val="tx1"/>
                </a:solidFill>
                <a:latin typeface="Calibri"/>
                <a:ea typeface="+mn-lt"/>
                <a:cs typeface="Calibri"/>
              </a:rPr>
              <a:t>x</a:t>
            </a:r>
            <a:endParaRPr lang="en-US" sz="1100" dirty="0">
              <a:solidFill>
                <a:schemeClr val="tx1"/>
              </a:solidFill>
              <a:latin typeface="Calibri"/>
              <a:cs typeface="Calibri"/>
            </a:endParaRPr>
          </a:p>
        </p:txBody>
      </p:sp>
      <p:pic>
        <p:nvPicPr>
          <p:cNvPr id="4" name="Picture 3">
            <a:extLst>
              <a:ext uri="{FF2B5EF4-FFF2-40B4-BE49-F238E27FC236}">
                <a16:creationId xmlns:a16="http://schemas.microsoft.com/office/drawing/2014/main" id="{4035E3A4-9A02-C6C9-B582-C6E75BEDBCA7}"/>
              </a:ext>
            </a:extLst>
          </p:cNvPr>
          <p:cNvPicPr>
            <a:picLocks noChangeAspect="1"/>
          </p:cNvPicPr>
          <p:nvPr/>
        </p:nvPicPr>
        <p:blipFill>
          <a:blip r:embed="rId3"/>
          <a:stretch>
            <a:fillRect/>
          </a:stretch>
        </p:blipFill>
        <p:spPr>
          <a:xfrm>
            <a:off x="105425" y="2831761"/>
            <a:ext cx="5814118" cy="3555033"/>
          </a:xfrm>
          <a:prstGeom prst="rect">
            <a:avLst/>
          </a:prstGeom>
        </p:spPr>
      </p:pic>
      <p:sp>
        <p:nvSpPr>
          <p:cNvPr id="10" name="Rectangle 9">
            <a:extLst>
              <a:ext uri="{FF2B5EF4-FFF2-40B4-BE49-F238E27FC236}">
                <a16:creationId xmlns:a16="http://schemas.microsoft.com/office/drawing/2014/main" id="{BF6B062B-136A-3008-FD0E-780CF38840B4}"/>
              </a:ext>
            </a:extLst>
          </p:cNvPr>
          <p:cNvSpPr/>
          <p:nvPr/>
        </p:nvSpPr>
        <p:spPr>
          <a:xfrm>
            <a:off x="675055" y="2726228"/>
            <a:ext cx="4664686"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Arima &amp; Naïve Test result</a:t>
            </a:r>
            <a:endParaRPr lang="en-GB" sz="1100" b="1">
              <a:ea typeface="楷体" panose="02010609060101010101" pitchFamily="49" charset="-122"/>
              <a:cs typeface="Arial" panose="020B0604020202020204" pitchFamily="34" charset="0"/>
            </a:endParaRPr>
          </a:p>
        </p:txBody>
      </p:sp>
      <p:sp>
        <p:nvSpPr>
          <p:cNvPr id="11" name="Rectangle 10">
            <a:extLst>
              <a:ext uri="{FF2B5EF4-FFF2-40B4-BE49-F238E27FC236}">
                <a16:creationId xmlns:a16="http://schemas.microsoft.com/office/drawing/2014/main" id="{602C60A8-1A7E-E032-03F4-CB4C25B49562}"/>
              </a:ext>
            </a:extLst>
          </p:cNvPr>
          <p:cNvSpPr/>
          <p:nvPr/>
        </p:nvSpPr>
        <p:spPr>
          <a:xfrm>
            <a:off x="5919544" y="2759430"/>
            <a:ext cx="5701578" cy="187993"/>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Performance and precision</a:t>
            </a:r>
            <a:endParaRPr lang="en-GB" sz="1100" b="1">
              <a:ea typeface="楷体" panose="02010609060101010101" pitchFamily="49" charset="-122"/>
              <a:cs typeface="Arial" panose="020B0604020202020204" pitchFamily="34" charset="0"/>
            </a:endParaRPr>
          </a:p>
        </p:txBody>
      </p:sp>
      <p:grpSp>
        <p:nvGrpSpPr>
          <p:cNvPr id="8" name="Group 7">
            <a:extLst>
              <a:ext uri="{FF2B5EF4-FFF2-40B4-BE49-F238E27FC236}">
                <a16:creationId xmlns:a16="http://schemas.microsoft.com/office/drawing/2014/main" id="{BAC238CF-8FF1-104C-41E8-A2C0866A505B}"/>
              </a:ext>
            </a:extLst>
          </p:cNvPr>
          <p:cNvGrpSpPr/>
          <p:nvPr/>
        </p:nvGrpSpPr>
        <p:grpSpPr>
          <a:xfrm>
            <a:off x="5919543" y="3377235"/>
            <a:ext cx="5763926" cy="1785806"/>
            <a:chOff x="5751736" y="2922339"/>
            <a:chExt cx="5843686" cy="1270733"/>
          </a:xfrm>
        </p:grpSpPr>
        <p:pic>
          <p:nvPicPr>
            <p:cNvPr id="6" name="Picture 5" descr="Text&#10;&#10;Description automatically generated">
              <a:extLst>
                <a:ext uri="{FF2B5EF4-FFF2-40B4-BE49-F238E27FC236}">
                  <a16:creationId xmlns:a16="http://schemas.microsoft.com/office/drawing/2014/main" id="{60CD3B10-A917-4D38-52A5-8F3EA8DE23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1736" y="2922339"/>
              <a:ext cx="5843686" cy="1270733"/>
            </a:xfrm>
            <a:prstGeom prst="rect">
              <a:avLst/>
            </a:prstGeom>
          </p:spPr>
        </p:pic>
        <p:sp>
          <p:nvSpPr>
            <p:cNvPr id="3" name="Rectangle 2">
              <a:extLst>
                <a:ext uri="{FF2B5EF4-FFF2-40B4-BE49-F238E27FC236}">
                  <a16:creationId xmlns:a16="http://schemas.microsoft.com/office/drawing/2014/main" id="{7324EF93-4F7B-C548-F039-02A0275C0392}"/>
                </a:ext>
              </a:extLst>
            </p:cNvPr>
            <p:cNvSpPr/>
            <p:nvPr/>
          </p:nvSpPr>
          <p:spPr>
            <a:xfrm>
              <a:off x="5751736" y="3290235"/>
              <a:ext cx="5738386" cy="138765"/>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Calibri"/>
              </a:endParaRPr>
            </a:p>
          </p:txBody>
        </p:sp>
        <p:sp>
          <p:nvSpPr>
            <p:cNvPr id="12" name="Rectangle 11">
              <a:extLst>
                <a:ext uri="{FF2B5EF4-FFF2-40B4-BE49-F238E27FC236}">
                  <a16:creationId xmlns:a16="http://schemas.microsoft.com/office/drawing/2014/main" id="{F6808E76-ED89-F04F-9FDF-2CE6CC613CC0}"/>
                </a:ext>
              </a:extLst>
            </p:cNvPr>
            <p:cNvSpPr/>
            <p:nvPr/>
          </p:nvSpPr>
          <p:spPr>
            <a:xfrm>
              <a:off x="5751736" y="3439798"/>
              <a:ext cx="5738387" cy="149563"/>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Calibri"/>
              </a:endParaRPr>
            </a:p>
          </p:txBody>
        </p:sp>
        <p:sp>
          <p:nvSpPr>
            <p:cNvPr id="13" name="Rectangle 12">
              <a:extLst>
                <a:ext uri="{FF2B5EF4-FFF2-40B4-BE49-F238E27FC236}">
                  <a16:creationId xmlns:a16="http://schemas.microsoft.com/office/drawing/2014/main" id="{816C9D98-9B9A-4B4B-A52A-4A2A7006798F}"/>
                </a:ext>
              </a:extLst>
            </p:cNvPr>
            <p:cNvSpPr/>
            <p:nvPr/>
          </p:nvSpPr>
          <p:spPr>
            <a:xfrm>
              <a:off x="5751736" y="3731781"/>
              <a:ext cx="5738386" cy="149563"/>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Calibri"/>
              </a:endParaRPr>
            </a:p>
          </p:txBody>
        </p:sp>
      </p:grpSp>
    </p:spTree>
    <p:extLst>
      <p:ext uri="{BB962C8B-B14F-4D97-AF65-F5344CB8AC3E}">
        <p14:creationId xmlns:p14="http://schemas.microsoft.com/office/powerpoint/2010/main" val="1478963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D6D0DD-F26C-DDFD-0DFC-90B420A849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922A43-2B1F-1856-09DD-B97E7DDDE578}"/>
              </a:ext>
            </a:extLst>
          </p:cNvPr>
          <p:cNvSpPr>
            <a:spLocks noGrp="1"/>
          </p:cNvSpPr>
          <p:nvPr>
            <p:ph type="sldNum" idx="12"/>
          </p:nvPr>
        </p:nvSpPr>
        <p:spPr/>
        <p:txBody>
          <a:bodyPr/>
          <a:lstStyle/>
          <a:p>
            <a:fld id="{00000000-1234-1234-1234-123412341234}" type="slidenum">
              <a:rPr lang="en-US" smtClean="0"/>
              <a:pPr/>
              <a:t>13</a:t>
            </a:fld>
            <a:endParaRPr lang="en-US"/>
          </a:p>
        </p:txBody>
      </p:sp>
      <p:pic>
        <p:nvPicPr>
          <p:cNvPr id="8" name="Picture 7" descr="Graphical user interface&#10;&#10;Description automatically generated">
            <a:extLst>
              <a:ext uri="{FF2B5EF4-FFF2-40B4-BE49-F238E27FC236}">
                <a16:creationId xmlns:a16="http://schemas.microsoft.com/office/drawing/2014/main" id="{906B1239-3713-C627-9124-0D9F62D55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656" y="2085562"/>
            <a:ext cx="5478467" cy="3347570"/>
          </a:xfrm>
          <a:prstGeom prst="rect">
            <a:avLst/>
          </a:prstGeom>
        </p:spPr>
      </p:pic>
      <p:sp>
        <p:nvSpPr>
          <p:cNvPr id="12" name="TextBox 11">
            <a:extLst>
              <a:ext uri="{FF2B5EF4-FFF2-40B4-BE49-F238E27FC236}">
                <a16:creationId xmlns:a16="http://schemas.microsoft.com/office/drawing/2014/main" id="{603557AC-C2EC-C144-B748-158B0D23B970}"/>
              </a:ext>
            </a:extLst>
          </p:cNvPr>
          <p:cNvSpPr txBox="1"/>
          <p:nvPr/>
        </p:nvSpPr>
        <p:spPr>
          <a:xfrm>
            <a:off x="77380" y="-65997"/>
            <a:ext cx="11138056" cy="892552"/>
          </a:xfrm>
          <a:prstGeom prst="rect">
            <a:avLst/>
          </a:prstGeom>
          <a:noFill/>
        </p:spPr>
        <p:txBody>
          <a:bodyPr wrap="square" lIns="91440" tIns="45720" rIns="91440" bIns="45720" rtlCol="0" anchor="t">
            <a:spAutoFit/>
          </a:bodyPr>
          <a:lstStyle/>
          <a:p>
            <a:r>
              <a:rPr lang="en-US" sz="3200" b="1">
                <a:solidFill>
                  <a:srgbClr val="00386B"/>
                </a:solidFill>
              </a:rPr>
              <a:t>Model – Arima and Naïve (1/3)</a:t>
            </a:r>
            <a:r>
              <a:rPr lang="zh-CN" altLang="en-US" sz="3200" b="1">
                <a:solidFill>
                  <a:srgbClr val="00386B"/>
                </a:solidFill>
              </a:rPr>
              <a:t> </a:t>
            </a:r>
            <a:r>
              <a:rPr lang="en-CN" altLang="zh-CN" sz="3200" b="1">
                <a:solidFill>
                  <a:srgbClr val="00386B"/>
                </a:solidFill>
              </a:rPr>
              <a:t>Cont</a:t>
            </a:r>
            <a:r>
              <a:rPr lang="en-US" altLang="zh-CN" sz="3200" b="1">
                <a:solidFill>
                  <a:srgbClr val="00386B"/>
                </a:solidFill>
              </a:rPr>
              <a:t>.</a:t>
            </a:r>
            <a:endParaRPr lang="en-US" sz="3200" b="1">
              <a:solidFill>
                <a:srgbClr val="00386B"/>
              </a:solidFill>
            </a:endParaRPr>
          </a:p>
          <a:p>
            <a:r>
              <a:rPr lang="en-US" sz="2000" b="1">
                <a:solidFill>
                  <a:srgbClr val="00386B"/>
                </a:solidFill>
              </a:rPr>
              <a:t>Arima Prediction Residual</a:t>
            </a:r>
            <a:endParaRPr lang="en-US" sz="3200" b="1">
              <a:solidFill>
                <a:srgbClr val="00386B"/>
              </a:solidFill>
            </a:endParaRPr>
          </a:p>
        </p:txBody>
      </p:sp>
      <p:sp>
        <p:nvSpPr>
          <p:cNvPr id="16" name="Rectangle 15">
            <a:extLst>
              <a:ext uri="{FF2B5EF4-FFF2-40B4-BE49-F238E27FC236}">
                <a16:creationId xmlns:a16="http://schemas.microsoft.com/office/drawing/2014/main" id="{EDE4E631-9F62-3FFF-9C2C-1B30BD578B24}"/>
              </a:ext>
            </a:extLst>
          </p:cNvPr>
          <p:cNvSpPr/>
          <p:nvPr/>
        </p:nvSpPr>
        <p:spPr>
          <a:xfrm>
            <a:off x="344637" y="955762"/>
            <a:ext cx="11141158" cy="440096"/>
          </a:xfrm>
          <a:prstGeom prst="rect">
            <a:avLst/>
          </a:prstGeom>
          <a:solidFill>
            <a:srgbClr val="FBEBA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buFont typeface="Wingdings" panose="05000000000000000000" pitchFamily="2" charset="2"/>
              <a:buChar char="Ø"/>
            </a:pPr>
            <a:r>
              <a:rPr lang="en-US" sz="1100">
                <a:solidFill>
                  <a:schemeClr val="tx1"/>
                </a:solidFill>
                <a:latin typeface="Calibri"/>
                <a:ea typeface="+mn-lt"/>
                <a:cs typeface="Calibri"/>
              </a:rPr>
              <a:t>Only ARIMA(0,0,1)(1,1,0) with drift’s ACF </a:t>
            </a:r>
            <a:r>
              <a:rPr lang="en-US" sz="1100" b="1">
                <a:solidFill>
                  <a:schemeClr val="tx1"/>
                </a:solidFill>
                <a:latin typeface="Calibri"/>
                <a:ea typeface="+mn-lt"/>
                <a:cs typeface="Calibri"/>
              </a:rPr>
              <a:t>has one value out of bound.</a:t>
            </a:r>
          </a:p>
          <a:p>
            <a:pPr marL="171450" indent="-171450">
              <a:buFont typeface="Wingdings" panose="05000000000000000000" pitchFamily="2" charset="2"/>
              <a:buChar char="Ø"/>
            </a:pPr>
            <a:r>
              <a:rPr lang="en-US" sz="1100">
                <a:solidFill>
                  <a:schemeClr val="tx1"/>
                </a:solidFill>
                <a:latin typeface="Calibri"/>
                <a:ea typeface="+mn-lt"/>
                <a:cs typeface="Calibri"/>
              </a:rPr>
              <a:t> ARIMA(1,1,1)(0,0,1)’s residual is approximately a normal distribution.</a:t>
            </a:r>
          </a:p>
          <a:p>
            <a:pPr marL="171450" indent="-171450">
              <a:buFont typeface="Wingdings" panose="05000000000000000000" pitchFamily="2" charset="2"/>
              <a:buChar char="Ø"/>
            </a:pPr>
            <a:endParaRPr lang="en-US" sz="1100">
              <a:solidFill>
                <a:schemeClr val="tx1"/>
              </a:solidFill>
              <a:latin typeface="Calibri"/>
              <a:ea typeface="+mn-lt"/>
              <a:cs typeface="Calibri"/>
            </a:endParaRPr>
          </a:p>
        </p:txBody>
      </p:sp>
      <p:sp>
        <p:nvSpPr>
          <p:cNvPr id="17" name="Rectangle 16">
            <a:extLst>
              <a:ext uri="{FF2B5EF4-FFF2-40B4-BE49-F238E27FC236}">
                <a16:creationId xmlns:a16="http://schemas.microsoft.com/office/drawing/2014/main" id="{9F983712-2DC9-A453-AE45-B4AEB65C44E2}"/>
              </a:ext>
            </a:extLst>
          </p:cNvPr>
          <p:cNvSpPr/>
          <p:nvPr/>
        </p:nvSpPr>
        <p:spPr>
          <a:xfrm>
            <a:off x="344637" y="1692892"/>
            <a:ext cx="5213635"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Residuals from Seasonal Log Arima(3,0,0)(0,0,1) </a:t>
            </a:r>
            <a:endParaRPr lang="en-GB" sz="1100" b="1">
              <a:ea typeface="楷体" panose="02010609060101010101" pitchFamily="49" charset="-122"/>
              <a:cs typeface="Arial" panose="020B0604020202020204" pitchFamily="34" charset="0"/>
            </a:endParaRPr>
          </a:p>
        </p:txBody>
      </p:sp>
      <p:sp>
        <p:nvSpPr>
          <p:cNvPr id="18" name="Rectangle 17">
            <a:extLst>
              <a:ext uri="{FF2B5EF4-FFF2-40B4-BE49-F238E27FC236}">
                <a16:creationId xmlns:a16="http://schemas.microsoft.com/office/drawing/2014/main" id="{6084944A-B58D-4263-E3D7-B6281C65086E}"/>
              </a:ext>
            </a:extLst>
          </p:cNvPr>
          <p:cNvSpPr/>
          <p:nvPr/>
        </p:nvSpPr>
        <p:spPr>
          <a:xfrm>
            <a:off x="5915216" y="1692892"/>
            <a:ext cx="5464073"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Residuals from Seasonal Log Arima(</a:t>
            </a:r>
            <a:r>
              <a:rPr lang="en-US" altLang="zh-CN" sz="1100" b="1">
                <a:ea typeface="楷体" panose="02010609060101010101" pitchFamily="49" charset="-122"/>
                <a:cs typeface="Arial" panose="020B0604020202020204" pitchFamily="34" charset="0"/>
              </a:rPr>
              <a:t>0,0,1</a:t>
            </a:r>
            <a:r>
              <a:rPr lang="en-US" sz="1100" b="1">
                <a:ea typeface="楷体" panose="02010609060101010101" pitchFamily="49" charset="-122"/>
                <a:cs typeface="Arial" panose="020B0604020202020204" pitchFamily="34" charset="0"/>
              </a:rPr>
              <a:t>)(1,1,0) with</a:t>
            </a:r>
            <a:r>
              <a:rPr lang="zh-CN" altLang="en-US" sz="1100" b="1">
                <a:ea typeface="楷体" panose="02010609060101010101" pitchFamily="49" charset="-122"/>
                <a:cs typeface="Arial" panose="020B0604020202020204" pitchFamily="34" charset="0"/>
              </a:rPr>
              <a:t> </a:t>
            </a:r>
            <a:r>
              <a:rPr lang="en-US" altLang="zh-CN" sz="1100" b="1">
                <a:ea typeface="楷体" panose="02010609060101010101" pitchFamily="49" charset="-122"/>
                <a:cs typeface="Arial" panose="020B0604020202020204" pitchFamily="34" charset="0"/>
              </a:rPr>
              <a:t>Drift</a:t>
            </a:r>
            <a:endParaRPr lang="en-GB" sz="1100" b="1">
              <a:ea typeface="楷体" panose="02010609060101010101" pitchFamily="49" charset="-122"/>
              <a:cs typeface="Arial" panose="020B0604020202020204" pitchFamily="34" charset="0"/>
            </a:endParaRPr>
          </a:p>
        </p:txBody>
      </p:sp>
      <p:pic>
        <p:nvPicPr>
          <p:cNvPr id="20" name="Picture 19" descr="Graphical user interface, chart&#10;&#10;Description automatically generated">
            <a:extLst>
              <a:ext uri="{FF2B5EF4-FFF2-40B4-BE49-F238E27FC236}">
                <a16:creationId xmlns:a16="http://schemas.microsoft.com/office/drawing/2014/main" id="{F9134B37-FDC9-BB10-2989-F7E621DFE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94" y="2085562"/>
            <a:ext cx="5407614" cy="3347570"/>
          </a:xfrm>
          <a:prstGeom prst="rect">
            <a:avLst/>
          </a:prstGeom>
        </p:spPr>
      </p:pic>
      <p:sp>
        <p:nvSpPr>
          <p:cNvPr id="5" name="Rectangle 4">
            <a:extLst>
              <a:ext uri="{FF2B5EF4-FFF2-40B4-BE49-F238E27FC236}">
                <a16:creationId xmlns:a16="http://schemas.microsoft.com/office/drawing/2014/main" id="{C5C13AE3-B808-C899-93E9-AF8C901998C9}"/>
              </a:ext>
            </a:extLst>
          </p:cNvPr>
          <p:cNvSpPr/>
          <p:nvPr/>
        </p:nvSpPr>
        <p:spPr>
          <a:xfrm>
            <a:off x="6892290" y="4810778"/>
            <a:ext cx="160020" cy="354330"/>
          </a:xfrm>
          <a:prstGeom prst="rect">
            <a:avLst/>
          </a:prstGeom>
          <a:noFill/>
          <a:ln w="254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95D8B907-E66C-11FE-960A-30401AE99C82}"/>
              </a:ext>
            </a:extLst>
          </p:cNvPr>
          <p:cNvSpPr/>
          <p:nvPr/>
        </p:nvSpPr>
        <p:spPr>
          <a:xfrm rot="10800000">
            <a:off x="6892290" y="5257800"/>
            <a:ext cx="160020" cy="354331"/>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80523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6472669" cy="584775"/>
          </a:xfrm>
          <a:prstGeom prst="rect">
            <a:avLst/>
          </a:prstGeom>
          <a:noFill/>
        </p:spPr>
        <p:txBody>
          <a:bodyPr wrap="none" rtlCol="0">
            <a:spAutoFit/>
          </a:bodyPr>
          <a:lstStyle/>
          <a:p>
            <a:r>
              <a:rPr lang="en-US" sz="3200" b="1">
                <a:solidFill>
                  <a:srgbClr val="00386B"/>
                </a:solidFill>
              </a:rPr>
              <a:t>Model – Exponential Smoothing(</a:t>
            </a:r>
            <a:r>
              <a:rPr lang="en-US" altLang="zh-CN" sz="3200" b="1">
                <a:solidFill>
                  <a:srgbClr val="00386B"/>
                </a:solidFill>
              </a:rPr>
              <a:t>2</a:t>
            </a:r>
            <a:r>
              <a:rPr lang="en-US" sz="3200" b="1">
                <a:solidFill>
                  <a:srgbClr val="00386B"/>
                </a:solidFill>
              </a:rPr>
              <a:t>/3)</a:t>
            </a:r>
          </a:p>
        </p:txBody>
      </p:sp>
      <p:sp>
        <p:nvSpPr>
          <p:cNvPr id="2" name="Slide Number Placeholder 1">
            <a:extLst>
              <a:ext uri="{FF2B5EF4-FFF2-40B4-BE49-F238E27FC236}">
                <a16:creationId xmlns:a16="http://schemas.microsoft.com/office/drawing/2014/main" id="{ED8B1875-F973-49E3-89C8-4AD3D330782B}"/>
              </a:ext>
            </a:extLst>
          </p:cNvPr>
          <p:cNvSpPr>
            <a:spLocks noGrp="1"/>
          </p:cNvSpPr>
          <p:nvPr>
            <p:ph type="sldNum" idx="12"/>
          </p:nvPr>
        </p:nvSpPr>
        <p:spPr/>
        <p:txBody>
          <a:bodyPr/>
          <a:lstStyle/>
          <a:p>
            <a:fld id="{00000000-1234-1234-1234-123412341234}" type="slidenum">
              <a:rPr lang="en-US" smtClean="0"/>
              <a:pPr/>
              <a:t>14</a:t>
            </a:fld>
            <a:endParaRPr lang="en-US"/>
          </a:p>
        </p:txBody>
      </p:sp>
      <p:sp>
        <p:nvSpPr>
          <p:cNvPr id="12" name="Rectangle 11">
            <a:extLst>
              <a:ext uri="{FF2B5EF4-FFF2-40B4-BE49-F238E27FC236}">
                <a16:creationId xmlns:a16="http://schemas.microsoft.com/office/drawing/2014/main" id="{5958145E-5D7C-5CE0-392A-449212566A81}"/>
              </a:ext>
            </a:extLst>
          </p:cNvPr>
          <p:cNvSpPr/>
          <p:nvPr/>
        </p:nvSpPr>
        <p:spPr>
          <a:xfrm>
            <a:off x="348964" y="2370552"/>
            <a:ext cx="5061235"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楷体"/>
                <a:cs typeface="Arial"/>
              </a:rPr>
              <a:t>Exponential Smoothing Prediction</a:t>
            </a:r>
            <a:endParaRPr lang="en-GB" sz="1100" b="1">
              <a:ea typeface="楷体" panose="02010609060101010101" pitchFamily="49" charset="-122"/>
              <a:cs typeface="Arial" panose="020B0604020202020204" pitchFamily="34" charset="0"/>
            </a:endParaRPr>
          </a:p>
        </p:txBody>
      </p:sp>
      <p:sp>
        <p:nvSpPr>
          <p:cNvPr id="13" name="Rectangle 12">
            <a:extLst>
              <a:ext uri="{FF2B5EF4-FFF2-40B4-BE49-F238E27FC236}">
                <a16:creationId xmlns:a16="http://schemas.microsoft.com/office/drawing/2014/main" id="{9BA92E5F-38F5-3185-0BDF-8FA949E1FBF8}"/>
              </a:ext>
            </a:extLst>
          </p:cNvPr>
          <p:cNvSpPr/>
          <p:nvPr/>
        </p:nvSpPr>
        <p:spPr>
          <a:xfrm>
            <a:off x="5919543" y="2370552"/>
            <a:ext cx="5570580"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楷体"/>
                <a:cs typeface="Arial"/>
              </a:rPr>
              <a:t>Performance and Precision</a:t>
            </a:r>
            <a:endParaRPr lang="en-GB" sz="1100" b="1">
              <a:ea typeface="楷体" panose="02010609060101010101" pitchFamily="49" charset="-122"/>
              <a:cs typeface="Arial" panose="020B0604020202020204" pitchFamily="34" charset="0"/>
            </a:endParaRPr>
          </a:p>
        </p:txBody>
      </p:sp>
      <p:sp>
        <p:nvSpPr>
          <p:cNvPr id="14" name="Rectangle 13">
            <a:extLst>
              <a:ext uri="{FF2B5EF4-FFF2-40B4-BE49-F238E27FC236}">
                <a16:creationId xmlns:a16="http://schemas.microsoft.com/office/drawing/2014/main" id="{3F9CED61-03F6-CFEE-259F-4130784D4FEA}"/>
              </a:ext>
            </a:extLst>
          </p:cNvPr>
          <p:cNvSpPr/>
          <p:nvPr/>
        </p:nvSpPr>
        <p:spPr>
          <a:xfrm>
            <a:off x="348965" y="848713"/>
            <a:ext cx="11141158" cy="1311391"/>
          </a:xfrm>
          <a:prstGeom prst="rect">
            <a:avLst/>
          </a:prstGeom>
          <a:solidFill>
            <a:srgbClr val="FBEBA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buFont typeface="Wingdings" panose="05000000000000000000" pitchFamily="2" charset="2"/>
              <a:buChar char="Ø"/>
            </a:pPr>
            <a:r>
              <a:rPr lang="en-US" sz="1100">
                <a:solidFill>
                  <a:schemeClr val="tx1"/>
                </a:solidFill>
                <a:latin typeface="Calibri"/>
                <a:cs typeface="Calibri"/>
              </a:rPr>
              <a:t>We built 5 models in total:</a:t>
            </a:r>
            <a:endParaRPr lang="en-US" sz="1100">
              <a:solidFill>
                <a:schemeClr val="tx1"/>
              </a:solidFill>
              <a:latin typeface="Calibri" panose="020F0502020204030204" pitchFamily="34" charset="0"/>
              <a:ea typeface="+mn-lt"/>
              <a:cs typeface="Calibri" panose="020F0502020204030204" pitchFamily="34" charset="0"/>
            </a:endParaRPr>
          </a:p>
          <a:p>
            <a:pPr marL="628650" lvl="1" indent="-171450">
              <a:buFont typeface="Wingdings" panose="05000000000000000000" pitchFamily="2" charset="2"/>
              <a:buChar char="v"/>
            </a:pPr>
            <a:r>
              <a:rPr lang="en-US" sz="1100">
                <a:solidFill>
                  <a:schemeClr val="tx1"/>
                </a:solidFill>
                <a:latin typeface="Calibri"/>
                <a:ea typeface="+mn-lt"/>
                <a:cs typeface="Calibri"/>
              </a:rPr>
              <a:t>Simple Exponential Smoothing/Holt Linear Trend/Exponential Trend/Holt-Winters Additive/Holt-Winters Multiplicative</a:t>
            </a:r>
          </a:p>
          <a:p>
            <a:pPr marL="628650" lvl="1" indent="-171450">
              <a:buFont typeface="Wingdings" panose="05000000000000000000" pitchFamily="2" charset="2"/>
              <a:buChar char="v"/>
            </a:pPr>
            <a:r>
              <a:rPr lang="en-US" sz="1100">
                <a:solidFill>
                  <a:schemeClr val="tx1"/>
                </a:solidFill>
                <a:latin typeface="Calibri"/>
                <a:ea typeface="+mn-lt"/>
                <a:cs typeface="Calibri"/>
              </a:rPr>
              <a:t>Log-transformed data</a:t>
            </a:r>
          </a:p>
          <a:p>
            <a:pPr marL="171450" indent="-171450">
              <a:buFont typeface="Wingdings" panose="05000000000000000000" pitchFamily="2" charset="2"/>
              <a:buChar char="Ø"/>
            </a:pPr>
            <a:r>
              <a:rPr lang="en-US" sz="1100">
                <a:solidFill>
                  <a:schemeClr val="tx1"/>
                </a:solidFill>
                <a:latin typeface="Calibri"/>
                <a:ea typeface="+mn-lt"/>
                <a:cs typeface="Calibri"/>
              </a:rPr>
              <a:t>Downward trend &amp; seasonality lead to unmet assumptions for</a:t>
            </a:r>
            <a:r>
              <a:rPr lang="en-US" sz="1100" b="1">
                <a:solidFill>
                  <a:schemeClr val="tx1"/>
                </a:solidFill>
                <a:latin typeface="Calibri"/>
                <a:ea typeface="+mn-lt"/>
                <a:cs typeface="Calibri"/>
              </a:rPr>
              <a:t> 3 out of 5 models: </a:t>
            </a:r>
          </a:p>
          <a:p>
            <a:pPr marL="628650" lvl="1" indent="-171450">
              <a:buFont typeface="Wingdings" panose="05000000000000000000" pitchFamily="2" charset="2"/>
              <a:buChar char="v"/>
            </a:pPr>
            <a:r>
              <a:rPr lang="en-US" sz="1100">
                <a:solidFill>
                  <a:schemeClr val="tx1"/>
                </a:solidFill>
                <a:latin typeface="Calibri"/>
                <a:ea typeface="+mn-lt"/>
                <a:cs typeface="Calibri"/>
              </a:rPr>
              <a:t>Simple Exponential Smoothing assumes no trend, no seasonality</a:t>
            </a:r>
          </a:p>
          <a:p>
            <a:pPr marL="628650" lvl="1" indent="-171450">
              <a:buFont typeface="Wingdings" panose="05000000000000000000" pitchFamily="2" charset="2"/>
              <a:buChar char="v"/>
            </a:pPr>
            <a:r>
              <a:rPr lang="en-US" sz="1100">
                <a:solidFill>
                  <a:schemeClr val="tx1"/>
                </a:solidFill>
                <a:latin typeface="Calibri"/>
                <a:ea typeface="+mn-lt"/>
                <a:cs typeface="Calibri"/>
              </a:rPr>
              <a:t>Holt Linear Trend &amp; Exponential Trend assume no seasonality</a:t>
            </a:r>
          </a:p>
          <a:p>
            <a:pPr marL="171450" indent="-171450">
              <a:buFont typeface="Wingdings" panose="05000000000000000000" pitchFamily="2" charset="2"/>
              <a:buChar char="Ø"/>
            </a:pPr>
            <a:r>
              <a:rPr lang="en-US" sz="1100">
                <a:solidFill>
                  <a:schemeClr val="tx1"/>
                </a:solidFill>
                <a:latin typeface="Calibri"/>
                <a:ea typeface="+mn-lt"/>
                <a:cs typeface="Calibri"/>
              </a:rPr>
              <a:t>We choose </a:t>
            </a:r>
            <a:r>
              <a:rPr lang="en-US" sz="1100" b="1" u="sng">
                <a:solidFill>
                  <a:schemeClr val="tx1"/>
                </a:solidFill>
                <a:latin typeface="Calibri"/>
                <a:ea typeface="+mn-lt"/>
                <a:cs typeface="Calibri"/>
              </a:rPr>
              <a:t>Holt-Winters Multiplicative </a:t>
            </a:r>
            <a:r>
              <a:rPr lang="en-US" sz="1100">
                <a:solidFill>
                  <a:schemeClr val="tx1"/>
                </a:solidFill>
                <a:latin typeface="Calibri"/>
                <a:ea typeface="+mn-lt"/>
                <a:cs typeface="Calibri"/>
              </a:rPr>
              <a:t>as our best exponential smoothing model</a:t>
            </a:r>
          </a:p>
          <a:p>
            <a:pPr marL="628650" lvl="1" indent="-171450">
              <a:buFont typeface="Wingdings" panose="05000000000000000000" pitchFamily="2" charset="2"/>
              <a:buChar char="Ø"/>
            </a:pPr>
            <a:endParaRPr lang="en-US" sz="1100">
              <a:solidFill>
                <a:schemeClr val="tx1"/>
              </a:solidFill>
              <a:latin typeface="Calibri"/>
              <a:ea typeface="+mn-lt"/>
              <a:cs typeface="Calibri"/>
            </a:endParaRPr>
          </a:p>
          <a:p>
            <a:pPr marL="628650" lvl="1" indent="-171450">
              <a:buFont typeface="Wingdings" panose="05000000000000000000" pitchFamily="2" charset="2"/>
              <a:buChar char="Ø"/>
            </a:pPr>
            <a:endParaRPr lang="en-US" sz="1100">
              <a:solidFill>
                <a:schemeClr val="tx1"/>
              </a:solidFill>
              <a:latin typeface="Calibri"/>
              <a:ea typeface="+mn-lt"/>
              <a:cs typeface="Calibri"/>
            </a:endParaRPr>
          </a:p>
          <a:p>
            <a:pPr marL="171450" indent="-171450">
              <a:buFont typeface="Wingdings" panose="05000000000000000000" pitchFamily="2" charset="2"/>
              <a:buChar char="Ø"/>
            </a:pPr>
            <a:endParaRPr lang="en-US" sz="1100">
              <a:solidFill>
                <a:schemeClr val="tx1"/>
              </a:solidFill>
              <a:latin typeface="Calibri"/>
              <a:ea typeface="+mn-lt"/>
              <a:cs typeface="Calibri"/>
            </a:endParaRPr>
          </a:p>
        </p:txBody>
      </p:sp>
      <p:pic>
        <p:nvPicPr>
          <p:cNvPr id="10" name="Picture 14" descr="Chart, line chart&#10;&#10;Description automatically generated">
            <a:extLst>
              <a:ext uri="{FF2B5EF4-FFF2-40B4-BE49-F238E27FC236}">
                <a16:creationId xmlns:a16="http://schemas.microsoft.com/office/drawing/2014/main" id="{8BBA3221-7C71-0488-6A51-01ABAA300C4A}"/>
              </a:ext>
            </a:extLst>
          </p:cNvPr>
          <p:cNvPicPr>
            <a:picLocks noChangeAspect="1"/>
          </p:cNvPicPr>
          <p:nvPr/>
        </p:nvPicPr>
        <p:blipFill>
          <a:blip r:embed="rId3"/>
          <a:stretch>
            <a:fillRect/>
          </a:stretch>
        </p:blipFill>
        <p:spPr>
          <a:xfrm>
            <a:off x="666998" y="2802105"/>
            <a:ext cx="4663043" cy="3084571"/>
          </a:xfrm>
          <a:prstGeom prst="rect">
            <a:avLst/>
          </a:prstGeom>
        </p:spPr>
      </p:pic>
      <p:pic>
        <p:nvPicPr>
          <p:cNvPr id="16" name="Picture 16">
            <a:extLst>
              <a:ext uri="{FF2B5EF4-FFF2-40B4-BE49-F238E27FC236}">
                <a16:creationId xmlns:a16="http://schemas.microsoft.com/office/drawing/2014/main" id="{7769119B-A0E6-5307-9850-937E1D50F836}"/>
              </a:ext>
            </a:extLst>
          </p:cNvPr>
          <p:cNvPicPr>
            <a:picLocks noChangeAspect="1"/>
          </p:cNvPicPr>
          <p:nvPr/>
        </p:nvPicPr>
        <p:blipFill>
          <a:blip r:embed="rId4"/>
          <a:stretch>
            <a:fillRect/>
          </a:stretch>
        </p:blipFill>
        <p:spPr>
          <a:xfrm>
            <a:off x="5872347" y="2686098"/>
            <a:ext cx="5563590" cy="1733207"/>
          </a:xfrm>
          <a:prstGeom prst="rect">
            <a:avLst/>
          </a:prstGeom>
        </p:spPr>
      </p:pic>
      <p:sp>
        <p:nvSpPr>
          <p:cNvPr id="15" name="Rectangle 14">
            <a:extLst>
              <a:ext uri="{FF2B5EF4-FFF2-40B4-BE49-F238E27FC236}">
                <a16:creationId xmlns:a16="http://schemas.microsoft.com/office/drawing/2014/main" id="{E67DEFBC-8C68-369B-987F-6A542BE10949}"/>
              </a:ext>
            </a:extLst>
          </p:cNvPr>
          <p:cNvSpPr/>
          <p:nvPr/>
        </p:nvSpPr>
        <p:spPr>
          <a:xfrm>
            <a:off x="5924491" y="3843352"/>
            <a:ext cx="5461296" cy="221195"/>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Calibri"/>
            </a:endParaRPr>
          </a:p>
        </p:txBody>
      </p:sp>
      <p:pic>
        <p:nvPicPr>
          <p:cNvPr id="18" name="Picture 18" descr="Chart, line chart, histogram&#10;&#10;Description automatically generated">
            <a:extLst>
              <a:ext uri="{FF2B5EF4-FFF2-40B4-BE49-F238E27FC236}">
                <a16:creationId xmlns:a16="http://schemas.microsoft.com/office/drawing/2014/main" id="{D63FFBF2-28ED-D405-5BCA-F4218CA23A5D}"/>
              </a:ext>
            </a:extLst>
          </p:cNvPr>
          <p:cNvPicPr>
            <a:picLocks noChangeAspect="1"/>
          </p:cNvPicPr>
          <p:nvPr/>
        </p:nvPicPr>
        <p:blipFill>
          <a:blip r:embed="rId5"/>
          <a:stretch>
            <a:fillRect/>
          </a:stretch>
        </p:blipFill>
        <p:spPr>
          <a:xfrm>
            <a:off x="6218712" y="4368769"/>
            <a:ext cx="1882239" cy="1890878"/>
          </a:xfrm>
          <a:prstGeom prst="rect">
            <a:avLst/>
          </a:prstGeom>
        </p:spPr>
      </p:pic>
      <p:pic>
        <p:nvPicPr>
          <p:cNvPr id="19" name="Picture 19" descr="A picture containing chart&#10;&#10;Description automatically generated">
            <a:extLst>
              <a:ext uri="{FF2B5EF4-FFF2-40B4-BE49-F238E27FC236}">
                <a16:creationId xmlns:a16="http://schemas.microsoft.com/office/drawing/2014/main" id="{7CB1D440-D100-D775-1404-105541936ADA}"/>
              </a:ext>
            </a:extLst>
          </p:cNvPr>
          <p:cNvPicPr>
            <a:picLocks noChangeAspect="1"/>
          </p:cNvPicPr>
          <p:nvPr/>
        </p:nvPicPr>
        <p:blipFill>
          <a:blip r:embed="rId6"/>
          <a:stretch>
            <a:fillRect/>
          </a:stretch>
        </p:blipFill>
        <p:spPr>
          <a:xfrm>
            <a:off x="8831283" y="4371121"/>
            <a:ext cx="2085110" cy="1935652"/>
          </a:xfrm>
          <a:prstGeom prst="rect">
            <a:avLst/>
          </a:prstGeom>
        </p:spPr>
      </p:pic>
    </p:spTree>
    <p:extLst>
      <p:ext uri="{BB962C8B-B14F-4D97-AF65-F5344CB8AC3E}">
        <p14:creationId xmlns:p14="http://schemas.microsoft.com/office/powerpoint/2010/main" val="3021674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7529818" cy="584775"/>
          </a:xfrm>
          <a:prstGeom prst="rect">
            <a:avLst/>
          </a:prstGeom>
          <a:noFill/>
        </p:spPr>
        <p:txBody>
          <a:bodyPr wrap="none" rtlCol="0">
            <a:spAutoFit/>
          </a:bodyPr>
          <a:lstStyle/>
          <a:p>
            <a:r>
              <a:rPr lang="en-US" sz="3200" b="1">
                <a:solidFill>
                  <a:srgbClr val="00386B"/>
                </a:solidFill>
              </a:rPr>
              <a:t>Model – Regression with ARMA errors(3/3)</a:t>
            </a:r>
          </a:p>
        </p:txBody>
      </p:sp>
      <p:sp>
        <p:nvSpPr>
          <p:cNvPr id="2" name="Slide Number Placeholder 1">
            <a:extLst>
              <a:ext uri="{FF2B5EF4-FFF2-40B4-BE49-F238E27FC236}">
                <a16:creationId xmlns:a16="http://schemas.microsoft.com/office/drawing/2014/main" id="{ED8B1875-F973-49E3-89C8-4AD3D330782B}"/>
              </a:ext>
            </a:extLst>
          </p:cNvPr>
          <p:cNvSpPr>
            <a:spLocks noGrp="1"/>
          </p:cNvSpPr>
          <p:nvPr>
            <p:ph type="sldNum" idx="12"/>
          </p:nvPr>
        </p:nvSpPr>
        <p:spPr/>
        <p:txBody>
          <a:bodyPr/>
          <a:lstStyle/>
          <a:p>
            <a:fld id="{00000000-1234-1234-1234-123412341234}" type="slidenum">
              <a:rPr lang="en-US" smtClean="0"/>
              <a:pPr/>
              <a:t>15</a:t>
            </a:fld>
            <a:endParaRPr lang="en-US"/>
          </a:p>
        </p:txBody>
      </p:sp>
      <p:sp>
        <p:nvSpPr>
          <p:cNvPr id="9" name="Rectangle 8">
            <a:extLst>
              <a:ext uri="{FF2B5EF4-FFF2-40B4-BE49-F238E27FC236}">
                <a16:creationId xmlns:a16="http://schemas.microsoft.com/office/drawing/2014/main" id="{F1526B50-D000-F371-034C-64B2E16EE728}"/>
              </a:ext>
            </a:extLst>
          </p:cNvPr>
          <p:cNvSpPr/>
          <p:nvPr/>
        </p:nvSpPr>
        <p:spPr>
          <a:xfrm>
            <a:off x="348964" y="2370552"/>
            <a:ext cx="5213635"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Regression with ARMA errors result</a:t>
            </a:r>
            <a:endParaRPr lang="en-GB" sz="1100" b="1">
              <a:ea typeface="楷体" panose="02010609060101010101" pitchFamily="49" charset="-122"/>
              <a:cs typeface="Arial" panose="020B0604020202020204" pitchFamily="34" charset="0"/>
            </a:endParaRPr>
          </a:p>
        </p:txBody>
      </p:sp>
      <p:sp>
        <p:nvSpPr>
          <p:cNvPr id="10" name="Rectangle 9">
            <a:extLst>
              <a:ext uri="{FF2B5EF4-FFF2-40B4-BE49-F238E27FC236}">
                <a16:creationId xmlns:a16="http://schemas.microsoft.com/office/drawing/2014/main" id="{8CC77AC7-E47B-280B-4AFB-A7E4B0C815CB}"/>
              </a:ext>
            </a:extLst>
          </p:cNvPr>
          <p:cNvSpPr/>
          <p:nvPr/>
        </p:nvSpPr>
        <p:spPr>
          <a:xfrm>
            <a:off x="5919543" y="2370552"/>
            <a:ext cx="5464073"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Performance and precision</a:t>
            </a:r>
            <a:endParaRPr lang="en-GB" sz="1100" b="1">
              <a:ea typeface="楷体" panose="02010609060101010101" pitchFamily="49" charset="-122"/>
              <a:cs typeface="Arial" panose="020B0604020202020204" pitchFamily="34" charset="0"/>
            </a:endParaRPr>
          </a:p>
        </p:txBody>
      </p:sp>
      <p:sp>
        <p:nvSpPr>
          <p:cNvPr id="11" name="Rectangle 10">
            <a:extLst>
              <a:ext uri="{FF2B5EF4-FFF2-40B4-BE49-F238E27FC236}">
                <a16:creationId xmlns:a16="http://schemas.microsoft.com/office/drawing/2014/main" id="{5D5E7820-B498-4921-ADF7-549FF7C3A99E}"/>
              </a:ext>
            </a:extLst>
          </p:cNvPr>
          <p:cNvSpPr/>
          <p:nvPr/>
        </p:nvSpPr>
        <p:spPr>
          <a:xfrm>
            <a:off x="348965" y="848712"/>
            <a:ext cx="11141158" cy="1434581"/>
          </a:xfrm>
          <a:prstGeom prst="rect">
            <a:avLst/>
          </a:prstGeom>
          <a:solidFill>
            <a:srgbClr val="FBEBA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buFont typeface="Wingdings" panose="05000000000000000000" pitchFamily="2" charset="2"/>
              <a:buChar char="Ø"/>
            </a:pPr>
            <a:r>
              <a:rPr lang="en-US" sz="1100">
                <a:solidFill>
                  <a:schemeClr val="tx1"/>
                </a:solidFill>
                <a:latin typeface="Calibri"/>
                <a:cs typeface="Calibri"/>
              </a:rPr>
              <a:t>The model is built as followings:</a:t>
            </a:r>
            <a:endParaRPr lang="en-US" sz="1100">
              <a:solidFill>
                <a:schemeClr val="tx1"/>
              </a:solidFill>
              <a:latin typeface="Calibri" panose="020F0502020204030204" pitchFamily="34" charset="0"/>
              <a:ea typeface="+mn-lt"/>
              <a:cs typeface="Calibri" panose="020F0502020204030204" pitchFamily="34" charset="0"/>
            </a:endParaRPr>
          </a:p>
          <a:p>
            <a:pPr marL="628650" indent="-228600">
              <a:buAutoNum type="arabicParenR"/>
            </a:pPr>
            <a:r>
              <a:rPr lang="en-US" sz="1100">
                <a:solidFill>
                  <a:schemeClr val="tx1"/>
                </a:solidFill>
                <a:latin typeface="Calibri"/>
                <a:ea typeface="+mn-lt"/>
                <a:cs typeface="Calibri"/>
              </a:rPr>
              <a:t>Linear and reduced linear regression with only significant variables are fitted.</a:t>
            </a:r>
          </a:p>
          <a:p>
            <a:pPr marL="628650" indent="-228600">
              <a:buFont typeface="+mj-lt"/>
              <a:buAutoNum type="arabicParenR"/>
            </a:pPr>
            <a:r>
              <a:rPr lang="en-US" sz="1100">
                <a:solidFill>
                  <a:schemeClr val="tx1"/>
                </a:solidFill>
                <a:latin typeface="Calibri"/>
                <a:ea typeface="+mn-lt"/>
                <a:cs typeface="Calibri"/>
              </a:rPr>
              <a:t>Arima is then applied to the regression residuals.</a:t>
            </a:r>
          </a:p>
          <a:p>
            <a:pPr marL="628650" indent="-228600">
              <a:buFont typeface="+mj-lt"/>
              <a:buAutoNum type="arabicParenR"/>
            </a:pPr>
            <a:r>
              <a:rPr lang="en-US" sz="1100">
                <a:solidFill>
                  <a:schemeClr val="tx1"/>
                </a:solidFill>
                <a:latin typeface="Calibri"/>
                <a:ea typeface="+mn-lt"/>
                <a:cs typeface="Calibri"/>
              </a:rPr>
              <a:t>Residuals are checked</a:t>
            </a:r>
          </a:p>
          <a:p>
            <a:pPr marL="628650" indent="-228600">
              <a:buFont typeface="+mj-lt"/>
              <a:buAutoNum type="arabicParenR"/>
            </a:pPr>
            <a:r>
              <a:rPr lang="en-US" sz="1100">
                <a:solidFill>
                  <a:schemeClr val="tx1"/>
                </a:solidFill>
                <a:latin typeface="Calibri"/>
                <a:cs typeface="Calibri"/>
              </a:rPr>
              <a:t>Seasonal Naïve and Arima are used to predict the explanatory variables.</a:t>
            </a:r>
            <a:endParaRPr lang="en-US" sz="1100">
              <a:solidFill>
                <a:schemeClr val="tx1"/>
              </a:solidFill>
              <a:latin typeface="Calibri" panose="020F0502020204030204" pitchFamily="34" charset="0"/>
              <a:cs typeface="Calibri" panose="020F0502020204030204" pitchFamily="34" charset="0"/>
            </a:endParaRPr>
          </a:p>
          <a:p>
            <a:pPr marL="171450" indent="-171450">
              <a:buFont typeface="Wingdings,Sans-Serif" panose="05000000000000000000" pitchFamily="2" charset="2"/>
              <a:buChar char="Ø"/>
            </a:pPr>
            <a:r>
              <a:rPr lang="en-US" sz="1100">
                <a:solidFill>
                  <a:schemeClr val="tx1"/>
                </a:solidFill>
                <a:latin typeface="Calibri"/>
                <a:ea typeface="+mn-lt"/>
                <a:cs typeface="Calibri"/>
              </a:rPr>
              <a:t>The </a:t>
            </a:r>
            <a:r>
              <a:rPr lang="en-US" sz="1100" b="1" u="sng">
                <a:solidFill>
                  <a:schemeClr val="tx1"/>
                </a:solidFill>
                <a:latin typeface="Calibri"/>
                <a:ea typeface="+mn-lt"/>
                <a:cs typeface="Calibri"/>
              </a:rPr>
              <a:t>final model is the Arima(2,1,3)(1,0,0)</a:t>
            </a:r>
            <a:r>
              <a:rPr lang="en-US" sz="1100">
                <a:solidFill>
                  <a:schemeClr val="tx1"/>
                </a:solidFill>
                <a:latin typeface="Calibri"/>
                <a:ea typeface="+mn-lt"/>
                <a:cs typeface="Calibri"/>
              </a:rPr>
              <a:t> on the regression error of PM2.5 ~ PM10 + CO  based on</a:t>
            </a:r>
          </a:p>
          <a:p>
            <a:pPr marL="628650" indent="-228600">
              <a:buFontTx/>
              <a:buAutoNum type="arabicParenR"/>
            </a:pPr>
            <a:r>
              <a:rPr lang="en-US" sz="1100">
                <a:solidFill>
                  <a:schemeClr val="tx1"/>
                </a:solidFill>
                <a:ea typeface="+mn-lt"/>
                <a:cs typeface="+mn-lt"/>
              </a:rPr>
              <a:t>MSE</a:t>
            </a:r>
          </a:p>
          <a:p>
            <a:pPr marL="628650" indent="-228600">
              <a:buFontTx/>
              <a:buAutoNum type="arabicParenR"/>
            </a:pPr>
            <a:r>
              <a:rPr lang="en-US" sz="1100" err="1">
                <a:solidFill>
                  <a:schemeClr val="tx1"/>
                </a:solidFill>
                <a:cs typeface="Calibri"/>
              </a:rPr>
              <a:t>AICc</a:t>
            </a:r>
            <a:endParaRPr lang="en-US" sz="1100">
              <a:solidFill>
                <a:schemeClr val="tx1"/>
              </a:solidFill>
              <a:cs typeface="Calibri"/>
            </a:endParaRPr>
          </a:p>
        </p:txBody>
      </p:sp>
      <p:pic>
        <p:nvPicPr>
          <p:cNvPr id="3" name="Picture 3" descr="Chart, line chart&#10;&#10;Description automatically generated">
            <a:extLst>
              <a:ext uri="{FF2B5EF4-FFF2-40B4-BE49-F238E27FC236}">
                <a16:creationId xmlns:a16="http://schemas.microsoft.com/office/drawing/2014/main" id="{460D01EA-CF3E-6978-FB76-CD4BCEF1CA31}"/>
              </a:ext>
            </a:extLst>
          </p:cNvPr>
          <p:cNvPicPr>
            <a:picLocks noChangeAspect="1"/>
          </p:cNvPicPr>
          <p:nvPr/>
        </p:nvPicPr>
        <p:blipFill>
          <a:blip r:embed="rId3"/>
          <a:stretch>
            <a:fillRect/>
          </a:stretch>
        </p:blipFill>
        <p:spPr>
          <a:xfrm>
            <a:off x="203581" y="2742454"/>
            <a:ext cx="5569407" cy="3266833"/>
          </a:xfrm>
          <a:prstGeom prst="rect">
            <a:avLst/>
          </a:prstGeom>
        </p:spPr>
      </p:pic>
      <p:pic>
        <p:nvPicPr>
          <p:cNvPr id="4" name="Picture 4">
            <a:extLst>
              <a:ext uri="{FF2B5EF4-FFF2-40B4-BE49-F238E27FC236}">
                <a16:creationId xmlns:a16="http://schemas.microsoft.com/office/drawing/2014/main" id="{90541054-8D39-F422-B4D8-F0BE1FAEB953}"/>
              </a:ext>
            </a:extLst>
          </p:cNvPr>
          <p:cNvPicPr>
            <a:picLocks noChangeAspect="1"/>
          </p:cNvPicPr>
          <p:nvPr/>
        </p:nvPicPr>
        <p:blipFill>
          <a:blip r:embed="rId4"/>
          <a:stretch>
            <a:fillRect/>
          </a:stretch>
        </p:blipFill>
        <p:spPr>
          <a:xfrm>
            <a:off x="5980598" y="2742454"/>
            <a:ext cx="5341961" cy="975030"/>
          </a:xfrm>
          <a:prstGeom prst="rect">
            <a:avLst/>
          </a:prstGeom>
        </p:spPr>
      </p:pic>
      <p:pic>
        <p:nvPicPr>
          <p:cNvPr id="6" name="Picture 7">
            <a:extLst>
              <a:ext uri="{FF2B5EF4-FFF2-40B4-BE49-F238E27FC236}">
                <a16:creationId xmlns:a16="http://schemas.microsoft.com/office/drawing/2014/main" id="{3E954909-7399-0E57-4C97-02691A69235B}"/>
              </a:ext>
            </a:extLst>
          </p:cNvPr>
          <p:cNvPicPr>
            <a:picLocks noChangeAspect="1"/>
          </p:cNvPicPr>
          <p:nvPr/>
        </p:nvPicPr>
        <p:blipFill>
          <a:blip r:embed="rId5"/>
          <a:stretch>
            <a:fillRect/>
          </a:stretch>
        </p:blipFill>
        <p:spPr>
          <a:xfrm>
            <a:off x="5915025" y="3804742"/>
            <a:ext cx="3743324" cy="2260797"/>
          </a:xfrm>
          <a:prstGeom prst="rect">
            <a:avLst/>
          </a:prstGeom>
        </p:spPr>
      </p:pic>
      <p:sp>
        <p:nvSpPr>
          <p:cNvPr id="5" name="Rectangle 4">
            <a:extLst>
              <a:ext uri="{FF2B5EF4-FFF2-40B4-BE49-F238E27FC236}">
                <a16:creationId xmlns:a16="http://schemas.microsoft.com/office/drawing/2014/main" id="{13A95EE5-456A-E3AF-E4BF-7762E95E2ECE}"/>
              </a:ext>
            </a:extLst>
          </p:cNvPr>
          <p:cNvSpPr/>
          <p:nvPr/>
        </p:nvSpPr>
        <p:spPr>
          <a:xfrm>
            <a:off x="6008166" y="3529923"/>
            <a:ext cx="5315007" cy="163460"/>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Calibri"/>
            </a:endParaRPr>
          </a:p>
        </p:txBody>
      </p:sp>
      <p:sp>
        <p:nvSpPr>
          <p:cNvPr id="14" name="Rectangle 13">
            <a:extLst>
              <a:ext uri="{FF2B5EF4-FFF2-40B4-BE49-F238E27FC236}">
                <a16:creationId xmlns:a16="http://schemas.microsoft.com/office/drawing/2014/main" id="{9C10BDFC-F499-C14D-53A7-DBD52FE70168}"/>
              </a:ext>
            </a:extLst>
          </p:cNvPr>
          <p:cNvSpPr/>
          <p:nvPr/>
        </p:nvSpPr>
        <p:spPr>
          <a:xfrm>
            <a:off x="5993788" y="3202838"/>
            <a:ext cx="5315007" cy="163460"/>
          </a:xfrm>
          <a:prstGeom prst="rect">
            <a:avLst/>
          </a:prstGeom>
          <a:solidFill>
            <a:schemeClr val="accent2">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cs typeface="Calibri"/>
            </a:endParaRPr>
          </a:p>
        </p:txBody>
      </p:sp>
    </p:spTree>
    <p:extLst>
      <p:ext uri="{BB962C8B-B14F-4D97-AF65-F5344CB8AC3E}">
        <p14:creationId xmlns:p14="http://schemas.microsoft.com/office/powerpoint/2010/main" val="561512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A370A1-78A9-B065-CFE4-02350C35A2B5}"/>
              </a:ext>
            </a:extLst>
          </p:cNvPr>
          <p:cNvSpPr>
            <a:spLocks noGrp="1"/>
          </p:cNvSpPr>
          <p:nvPr>
            <p:ph type="body" idx="1"/>
          </p:nvPr>
        </p:nvSpPr>
        <p:spPr/>
        <p:txBody>
          <a:bodyPr/>
          <a:lstStyle/>
          <a:p>
            <a:endParaRPr lang="en-CN"/>
          </a:p>
        </p:txBody>
      </p:sp>
      <p:sp>
        <p:nvSpPr>
          <p:cNvPr id="4" name="Slide Number Placeholder 3">
            <a:extLst>
              <a:ext uri="{FF2B5EF4-FFF2-40B4-BE49-F238E27FC236}">
                <a16:creationId xmlns:a16="http://schemas.microsoft.com/office/drawing/2014/main" id="{98013510-AE51-A509-1FAB-12754AED0B92}"/>
              </a:ext>
            </a:extLst>
          </p:cNvPr>
          <p:cNvSpPr>
            <a:spLocks noGrp="1"/>
          </p:cNvSpPr>
          <p:nvPr>
            <p:ph type="sldNum" idx="12"/>
          </p:nvPr>
        </p:nvSpPr>
        <p:spPr/>
        <p:txBody>
          <a:bodyPr/>
          <a:lstStyle/>
          <a:p>
            <a:fld id="{00000000-1234-1234-1234-123412341234}" type="slidenum">
              <a:rPr lang="en-US" smtClean="0"/>
              <a:pPr/>
              <a:t>16</a:t>
            </a:fld>
            <a:endParaRPr lang="en-US"/>
          </a:p>
        </p:txBody>
      </p:sp>
      <p:pic>
        <p:nvPicPr>
          <p:cNvPr id="6" name="Picture 5" descr="Chart, line chart&#10;&#10;Description automatically generated">
            <a:extLst>
              <a:ext uri="{FF2B5EF4-FFF2-40B4-BE49-F238E27FC236}">
                <a16:creationId xmlns:a16="http://schemas.microsoft.com/office/drawing/2014/main" id="{A9C2DCD9-FD2F-DD97-0DE6-FEC5F848F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64" y="2428462"/>
            <a:ext cx="5227767" cy="3311390"/>
          </a:xfrm>
          <a:prstGeom prst="rect">
            <a:avLst/>
          </a:prstGeom>
        </p:spPr>
      </p:pic>
      <p:sp>
        <p:nvSpPr>
          <p:cNvPr id="7" name="Rectangle 6">
            <a:extLst>
              <a:ext uri="{FF2B5EF4-FFF2-40B4-BE49-F238E27FC236}">
                <a16:creationId xmlns:a16="http://schemas.microsoft.com/office/drawing/2014/main" id="{01A5846C-92F7-BED4-726E-50773281B524}"/>
              </a:ext>
            </a:extLst>
          </p:cNvPr>
          <p:cNvSpPr/>
          <p:nvPr/>
        </p:nvSpPr>
        <p:spPr>
          <a:xfrm>
            <a:off x="348964" y="2181711"/>
            <a:ext cx="5213635"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ea typeface="楷体" panose="02010609060101010101" pitchFamily="49" charset="-122"/>
                <a:cs typeface="Arial" panose="020B0604020202020204" pitchFamily="34" charset="0"/>
              </a:rPr>
              <a:t>Expanding MSE</a:t>
            </a:r>
            <a:endParaRPr lang="en-GB" sz="1100" b="1" dirty="0">
              <a:ea typeface="楷体" panose="02010609060101010101" pitchFamily="49" charset="-122"/>
              <a:cs typeface="Arial" panose="020B0604020202020204" pitchFamily="34" charset="0"/>
            </a:endParaRPr>
          </a:p>
        </p:txBody>
      </p:sp>
      <p:sp>
        <p:nvSpPr>
          <p:cNvPr id="9" name="Rectangle 8">
            <a:extLst>
              <a:ext uri="{FF2B5EF4-FFF2-40B4-BE49-F238E27FC236}">
                <a16:creationId xmlns:a16="http://schemas.microsoft.com/office/drawing/2014/main" id="{B2D327A0-6634-23E0-F418-53CDFBE50209}"/>
              </a:ext>
            </a:extLst>
          </p:cNvPr>
          <p:cNvSpPr/>
          <p:nvPr/>
        </p:nvSpPr>
        <p:spPr>
          <a:xfrm>
            <a:off x="5919543" y="2181711"/>
            <a:ext cx="5464073"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ea typeface="楷体" panose="02010609060101010101" pitchFamily="49" charset="-122"/>
                <a:cs typeface="Arial" panose="020B0604020202020204" pitchFamily="34" charset="0"/>
              </a:rPr>
              <a:t>Sliding MSE</a:t>
            </a:r>
          </a:p>
        </p:txBody>
      </p:sp>
      <p:sp>
        <p:nvSpPr>
          <p:cNvPr id="10" name="Rectangle 9">
            <a:extLst>
              <a:ext uri="{FF2B5EF4-FFF2-40B4-BE49-F238E27FC236}">
                <a16:creationId xmlns:a16="http://schemas.microsoft.com/office/drawing/2014/main" id="{FEEC657D-EBCC-DC8B-E538-593AC5023879}"/>
              </a:ext>
            </a:extLst>
          </p:cNvPr>
          <p:cNvSpPr/>
          <p:nvPr/>
        </p:nvSpPr>
        <p:spPr>
          <a:xfrm>
            <a:off x="348965" y="878530"/>
            <a:ext cx="11141158" cy="1152831"/>
          </a:xfrm>
          <a:prstGeom prst="rect">
            <a:avLst/>
          </a:prstGeom>
          <a:solidFill>
            <a:srgbClr val="FBEBA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buFont typeface="Wingdings" panose="05000000000000000000" pitchFamily="2" charset="2"/>
              <a:buChar char="Ø"/>
            </a:pPr>
            <a:r>
              <a:rPr lang="en-US" sz="1100">
                <a:solidFill>
                  <a:schemeClr val="tx1"/>
                </a:solidFill>
                <a:latin typeface="Calibri"/>
                <a:ea typeface="+mn-lt"/>
                <a:cs typeface="Calibri"/>
              </a:rPr>
              <a:t>In order to provide a much more robust estimation of how the chosen modeling method and parameters will perform in practice, we apply cross validation on 6 selected models and calculate their MSE and </a:t>
            </a:r>
            <a:r>
              <a:rPr lang="en-US" sz="1100" err="1">
                <a:solidFill>
                  <a:schemeClr val="tx1"/>
                </a:solidFill>
                <a:latin typeface="Calibri"/>
                <a:ea typeface="+mn-lt"/>
                <a:cs typeface="Calibri"/>
              </a:rPr>
              <a:t>AICc</a:t>
            </a:r>
            <a:r>
              <a:rPr lang="en-US" sz="1100">
                <a:solidFill>
                  <a:schemeClr val="tx1"/>
                </a:solidFill>
                <a:latin typeface="Calibri"/>
                <a:ea typeface="+mn-lt"/>
                <a:cs typeface="Calibri"/>
              </a:rPr>
              <a:t> for expanding window and sliding window as another way to validate our results:</a:t>
            </a:r>
          </a:p>
          <a:p>
            <a:pPr marL="628650" lvl="1" indent="-171450">
              <a:buFont typeface="Wingdings" pitchFamily="2" charset="2"/>
              <a:buChar char="v"/>
            </a:pPr>
            <a:r>
              <a:rPr lang="en-US" sz="1100">
                <a:solidFill>
                  <a:schemeClr val="tx1"/>
                </a:solidFill>
                <a:latin typeface="Calibri"/>
                <a:ea typeface="+mn-lt"/>
                <a:cs typeface="Calibri"/>
              </a:rPr>
              <a:t>For both expanding window and sliding window, </a:t>
            </a:r>
            <a:r>
              <a:rPr lang="en-US" sz="1100" b="1">
                <a:solidFill>
                  <a:schemeClr val="tx1"/>
                </a:solidFill>
                <a:latin typeface="Calibri"/>
                <a:ea typeface="+mn-lt"/>
                <a:cs typeface="Calibri"/>
              </a:rPr>
              <a:t>Arima with 2 </a:t>
            </a:r>
            <a:r>
              <a:rPr lang="en-US" sz="1100" b="1" err="1">
                <a:solidFill>
                  <a:schemeClr val="tx1"/>
                </a:solidFill>
                <a:latin typeface="Calibri"/>
                <a:ea typeface="+mn-lt"/>
                <a:cs typeface="Calibri"/>
              </a:rPr>
              <a:t>Xreg</a:t>
            </a:r>
            <a:r>
              <a:rPr lang="en-US" sz="1100">
                <a:solidFill>
                  <a:schemeClr val="tx1"/>
                </a:solidFill>
                <a:latin typeface="Calibri"/>
                <a:ea typeface="+mn-lt"/>
                <a:cs typeface="Calibri"/>
              </a:rPr>
              <a:t> and </a:t>
            </a:r>
            <a:r>
              <a:rPr lang="en-US" sz="1100" b="1">
                <a:solidFill>
                  <a:schemeClr val="tx1"/>
                </a:solidFill>
                <a:latin typeface="Calibri"/>
                <a:ea typeface="+mn-lt"/>
                <a:cs typeface="Calibri"/>
              </a:rPr>
              <a:t>Arima with 4 </a:t>
            </a:r>
            <a:r>
              <a:rPr lang="en-US" sz="1100" b="1" err="1">
                <a:solidFill>
                  <a:schemeClr val="tx1"/>
                </a:solidFill>
                <a:latin typeface="Calibri"/>
                <a:ea typeface="+mn-lt"/>
                <a:cs typeface="Calibri"/>
              </a:rPr>
              <a:t>Xreg</a:t>
            </a:r>
            <a:r>
              <a:rPr lang="en-US" sz="1100" b="1">
                <a:solidFill>
                  <a:schemeClr val="tx1"/>
                </a:solidFill>
                <a:latin typeface="Calibri"/>
                <a:ea typeface="+mn-lt"/>
                <a:cs typeface="Calibri"/>
              </a:rPr>
              <a:t> </a:t>
            </a:r>
            <a:r>
              <a:rPr lang="en-US" sz="1100">
                <a:solidFill>
                  <a:schemeClr val="tx1"/>
                </a:solidFill>
                <a:latin typeface="Calibri"/>
                <a:ea typeface="+mn-lt"/>
                <a:cs typeface="Calibri"/>
              </a:rPr>
              <a:t>predicted by Seasonal Arima have the lowest MSE and the </a:t>
            </a:r>
            <a:r>
              <a:rPr lang="en-US" sz="1100" err="1">
                <a:solidFill>
                  <a:schemeClr val="tx1"/>
                </a:solidFill>
                <a:latin typeface="Calibri"/>
                <a:ea typeface="+mn-lt"/>
                <a:cs typeface="Calibri"/>
              </a:rPr>
              <a:t>HoltWinter</a:t>
            </a:r>
            <a:r>
              <a:rPr lang="en-US" sz="1100">
                <a:solidFill>
                  <a:schemeClr val="tx1"/>
                </a:solidFill>
                <a:latin typeface="Calibri"/>
                <a:ea typeface="+mn-lt"/>
                <a:cs typeface="Calibri"/>
              </a:rPr>
              <a:t> Multiplicative has the highest. </a:t>
            </a:r>
          </a:p>
          <a:p>
            <a:pPr marL="628650" lvl="1" indent="-171450">
              <a:buFont typeface="Wingdings" pitchFamily="2" charset="2"/>
              <a:buChar char="v"/>
            </a:pPr>
            <a:r>
              <a:rPr lang="en-US" sz="1100">
                <a:solidFill>
                  <a:schemeClr val="tx1"/>
                </a:solidFill>
                <a:latin typeface="Calibri"/>
                <a:ea typeface="+mn-lt"/>
                <a:cs typeface="Calibri"/>
              </a:rPr>
              <a:t>Three Seasonal Arima models have similar performance.</a:t>
            </a:r>
            <a:endParaRPr lang="en-US" sz="1100">
              <a:solidFill>
                <a:schemeClr val="tx1"/>
              </a:solidFill>
              <a:latin typeface="Calibri" panose="020F0502020204030204" pitchFamily="34" charset="0"/>
              <a:ea typeface="+mn-lt"/>
              <a:cs typeface="Calibri" panose="020F0502020204030204" pitchFamily="34" charset="0"/>
            </a:endParaRPr>
          </a:p>
          <a:p>
            <a:pPr marL="628650" lvl="1" indent="-171450">
              <a:buFont typeface="Wingdings" pitchFamily="2" charset="2"/>
              <a:buChar char="v"/>
            </a:pPr>
            <a:r>
              <a:rPr lang="en-US" sz="1100">
                <a:solidFill>
                  <a:schemeClr val="tx1"/>
                </a:solidFill>
                <a:latin typeface="Calibri"/>
                <a:ea typeface="+mn-lt"/>
                <a:cs typeface="Calibri"/>
              </a:rPr>
              <a:t>AIMRA models with different numbers of predictors have similar performance.</a:t>
            </a:r>
            <a:endParaRPr lang="en-US" sz="1100">
              <a:solidFill>
                <a:schemeClr val="tx1"/>
              </a:solidFill>
              <a:latin typeface="Calibri" panose="020F0502020204030204" pitchFamily="34" charset="0"/>
              <a:ea typeface="+mn-lt"/>
              <a:cs typeface="Calibri" panose="020F0502020204030204" pitchFamily="34" charset="0"/>
            </a:endParaRPr>
          </a:p>
          <a:p>
            <a:pPr lvl="1"/>
            <a:endParaRPr lang="en-US" sz="1100">
              <a:solidFill>
                <a:schemeClr val="tx1"/>
              </a:solidFill>
              <a:latin typeface="Calibri" panose="020F0502020204030204" pitchFamily="34" charset="0"/>
              <a:ea typeface="+mn-lt"/>
              <a:cs typeface="Calibri" panose="020F0502020204030204" pitchFamily="34" charset="0"/>
            </a:endParaRPr>
          </a:p>
        </p:txBody>
      </p:sp>
      <p:pic>
        <p:nvPicPr>
          <p:cNvPr id="12" name="Picture 11" descr="Chart, line chart&#10;&#10;Description automatically generated">
            <a:extLst>
              <a:ext uri="{FF2B5EF4-FFF2-40B4-BE49-F238E27FC236}">
                <a16:creationId xmlns:a16="http://schemas.microsoft.com/office/drawing/2014/main" id="{FAF8C310-4A38-4E76-96E9-BCEBB6BA1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9543" y="2553256"/>
            <a:ext cx="5227767" cy="3179140"/>
          </a:xfrm>
          <a:prstGeom prst="rect">
            <a:avLst/>
          </a:prstGeom>
        </p:spPr>
      </p:pic>
      <p:sp>
        <p:nvSpPr>
          <p:cNvPr id="17" name="TextBox 16">
            <a:extLst>
              <a:ext uri="{FF2B5EF4-FFF2-40B4-BE49-F238E27FC236}">
                <a16:creationId xmlns:a16="http://schemas.microsoft.com/office/drawing/2014/main" id="{ED8D539B-13D7-FF6A-424F-C943B69BAAAF}"/>
              </a:ext>
            </a:extLst>
          </p:cNvPr>
          <p:cNvSpPr txBox="1"/>
          <p:nvPr/>
        </p:nvSpPr>
        <p:spPr>
          <a:xfrm>
            <a:off x="106887" y="168165"/>
            <a:ext cx="3852978" cy="584775"/>
          </a:xfrm>
          <a:prstGeom prst="rect">
            <a:avLst/>
          </a:prstGeom>
          <a:noFill/>
        </p:spPr>
        <p:txBody>
          <a:bodyPr wrap="none" rtlCol="0">
            <a:spAutoFit/>
          </a:bodyPr>
          <a:lstStyle/>
          <a:p>
            <a:r>
              <a:rPr lang="en-US" sz="3200" b="1">
                <a:solidFill>
                  <a:srgbClr val="00386B"/>
                </a:solidFill>
              </a:rPr>
              <a:t>Cross Validation (1/2)</a:t>
            </a:r>
          </a:p>
        </p:txBody>
      </p:sp>
    </p:spTree>
    <p:extLst>
      <p:ext uri="{BB962C8B-B14F-4D97-AF65-F5344CB8AC3E}">
        <p14:creationId xmlns:p14="http://schemas.microsoft.com/office/powerpoint/2010/main" val="3134497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9A370A1-78A9-B065-CFE4-02350C35A2B5}"/>
              </a:ext>
            </a:extLst>
          </p:cNvPr>
          <p:cNvSpPr>
            <a:spLocks noGrp="1"/>
          </p:cNvSpPr>
          <p:nvPr>
            <p:ph type="body" idx="1"/>
          </p:nvPr>
        </p:nvSpPr>
        <p:spPr/>
        <p:txBody>
          <a:bodyPr/>
          <a:lstStyle/>
          <a:p>
            <a:endParaRPr lang="en-CN"/>
          </a:p>
        </p:txBody>
      </p:sp>
      <p:sp>
        <p:nvSpPr>
          <p:cNvPr id="4" name="Slide Number Placeholder 3">
            <a:extLst>
              <a:ext uri="{FF2B5EF4-FFF2-40B4-BE49-F238E27FC236}">
                <a16:creationId xmlns:a16="http://schemas.microsoft.com/office/drawing/2014/main" id="{98013510-AE51-A509-1FAB-12754AED0B92}"/>
              </a:ext>
            </a:extLst>
          </p:cNvPr>
          <p:cNvSpPr>
            <a:spLocks noGrp="1"/>
          </p:cNvSpPr>
          <p:nvPr>
            <p:ph type="sldNum" idx="12"/>
          </p:nvPr>
        </p:nvSpPr>
        <p:spPr/>
        <p:txBody>
          <a:bodyPr/>
          <a:lstStyle/>
          <a:p>
            <a:fld id="{00000000-1234-1234-1234-123412341234}" type="slidenum">
              <a:rPr lang="en-US" smtClean="0"/>
              <a:pPr/>
              <a:t>17</a:t>
            </a:fld>
            <a:endParaRPr lang="en-US"/>
          </a:p>
        </p:txBody>
      </p:sp>
      <p:sp>
        <p:nvSpPr>
          <p:cNvPr id="7" name="Rectangle 6">
            <a:extLst>
              <a:ext uri="{FF2B5EF4-FFF2-40B4-BE49-F238E27FC236}">
                <a16:creationId xmlns:a16="http://schemas.microsoft.com/office/drawing/2014/main" id="{01A5846C-92F7-BED4-726E-50773281B524}"/>
              </a:ext>
            </a:extLst>
          </p:cNvPr>
          <p:cNvSpPr/>
          <p:nvPr/>
        </p:nvSpPr>
        <p:spPr>
          <a:xfrm>
            <a:off x="398196" y="1833839"/>
            <a:ext cx="5213635"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Expanding </a:t>
            </a:r>
            <a:r>
              <a:rPr lang="en-US" sz="1100" b="1" err="1">
                <a:ea typeface="楷体" panose="02010609060101010101" pitchFamily="49" charset="-122"/>
                <a:cs typeface="Arial" panose="020B0604020202020204" pitchFamily="34" charset="0"/>
              </a:rPr>
              <a:t>AICc</a:t>
            </a:r>
            <a:endParaRPr lang="en-GB" sz="1100" b="1">
              <a:ea typeface="楷体" panose="02010609060101010101" pitchFamily="49" charset="-122"/>
              <a:cs typeface="Arial" panose="020B0604020202020204" pitchFamily="34" charset="0"/>
            </a:endParaRPr>
          </a:p>
        </p:txBody>
      </p:sp>
      <p:sp>
        <p:nvSpPr>
          <p:cNvPr id="9" name="Rectangle 8">
            <a:extLst>
              <a:ext uri="{FF2B5EF4-FFF2-40B4-BE49-F238E27FC236}">
                <a16:creationId xmlns:a16="http://schemas.microsoft.com/office/drawing/2014/main" id="{B2D327A0-6634-23E0-F418-53CDFBE50209}"/>
              </a:ext>
            </a:extLst>
          </p:cNvPr>
          <p:cNvSpPr/>
          <p:nvPr/>
        </p:nvSpPr>
        <p:spPr>
          <a:xfrm>
            <a:off x="5968775" y="1833839"/>
            <a:ext cx="5464073"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a:ea typeface="楷体" panose="02010609060101010101" pitchFamily="49" charset="-122"/>
                <a:cs typeface="Arial" panose="020B0604020202020204" pitchFamily="34" charset="0"/>
              </a:rPr>
              <a:t>Sliding </a:t>
            </a:r>
            <a:r>
              <a:rPr lang="en-GB" sz="1100" b="1" err="1">
                <a:ea typeface="楷体" panose="02010609060101010101" pitchFamily="49" charset="-122"/>
                <a:cs typeface="Arial" panose="020B0604020202020204" pitchFamily="34" charset="0"/>
              </a:rPr>
              <a:t>AICc</a:t>
            </a:r>
            <a:endParaRPr lang="en-GB" sz="1100" b="1">
              <a:ea typeface="楷体" panose="02010609060101010101" pitchFamily="49" charset="-122"/>
              <a:cs typeface="Arial" panose="020B0604020202020204" pitchFamily="34" charset="0"/>
            </a:endParaRPr>
          </a:p>
        </p:txBody>
      </p:sp>
      <p:sp>
        <p:nvSpPr>
          <p:cNvPr id="10" name="Rectangle 9">
            <a:extLst>
              <a:ext uri="{FF2B5EF4-FFF2-40B4-BE49-F238E27FC236}">
                <a16:creationId xmlns:a16="http://schemas.microsoft.com/office/drawing/2014/main" id="{FEEC657D-EBCC-DC8B-E538-593AC5023879}"/>
              </a:ext>
            </a:extLst>
          </p:cNvPr>
          <p:cNvSpPr/>
          <p:nvPr/>
        </p:nvSpPr>
        <p:spPr>
          <a:xfrm>
            <a:off x="348965" y="995974"/>
            <a:ext cx="11141158" cy="580179"/>
          </a:xfrm>
          <a:prstGeom prst="rect">
            <a:avLst/>
          </a:prstGeom>
          <a:solidFill>
            <a:srgbClr val="FBEBA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buFont typeface="Wingdings" panose="05000000000000000000" pitchFamily="2" charset="2"/>
              <a:buChar char="Ø"/>
            </a:pPr>
            <a:r>
              <a:rPr lang="en-US" sz="1100">
                <a:solidFill>
                  <a:schemeClr val="tx1"/>
                </a:solidFill>
                <a:latin typeface="Calibri"/>
                <a:ea typeface="+mn-lt"/>
                <a:cs typeface="Calibri"/>
              </a:rPr>
              <a:t>For both expanding window and sliding window, </a:t>
            </a:r>
            <a:r>
              <a:rPr lang="en-US" sz="1100" b="1">
                <a:solidFill>
                  <a:schemeClr val="tx1"/>
                </a:solidFill>
                <a:latin typeface="Calibri"/>
                <a:ea typeface="+mn-lt"/>
                <a:cs typeface="Calibri"/>
              </a:rPr>
              <a:t>Seasonal Log Arima </a:t>
            </a:r>
            <a:r>
              <a:rPr lang="en-US" sz="1100">
                <a:solidFill>
                  <a:schemeClr val="tx1"/>
                </a:solidFill>
                <a:latin typeface="Calibri"/>
                <a:ea typeface="+mn-lt"/>
                <a:cs typeface="Calibri"/>
              </a:rPr>
              <a:t>and </a:t>
            </a:r>
            <a:r>
              <a:rPr lang="en-US" sz="1100" b="1">
                <a:solidFill>
                  <a:schemeClr val="tx1"/>
                </a:solidFill>
                <a:latin typeface="Calibri"/>
                <a:ea typeface="+mn-lt"/>
                <a:cs typeface="Calibri"/>
              </a:rPr>
              <a:t>Seasonal Log Arima with D=1 </a:t>
            </a:r>
            <a:r>
              <a:rPr lang="en-US" sz="1100">
                <a:solidFill>
                  <a:schemeClr val="tx1"/>
                </a:solidFill>
                <a:latin typeface="Calibri"/>
                <a:ea typeface="+mn-lt"/>
                <a:cs typeface="Calibri"/>
              </a:rPr>
              <a:t>have much lower </a:t>
            </a:r>
            <a:r>
              <a:rPr lang="en-US" sz="1100" err="1">
                <a:solidFill>
                  <a:schemeClr val="tx1"/>
                </a:solidFill>
                <a:latin typeface="Calibri"/>
                <a:ea typeface="+mn-lt"/>
                <a:cs typeface="Calibri"/>
              </a:rPr>
              <a:t>AICc</a:t>
            </a:r>
            <a:r>
              <a:rPr lang="en-US" sz="1100">
                <a:solidFill>
                  <a:schemeClr val="tx1"/>
                </a:solidFill>
                <a:latin typeface="Calibri"/>
                <a:ea typeface="+mn-lt"/>
                <a:cs typeface="Calibri"/>
              </a:rPr>
              <a:t> compares to other models, which may caused by the reason that only those two models are performed on log transformed data.</a:t>
            </a:r>
          </a:p>
          <a:p>
            <a:pPr marL="171450" indent="-171450">
              <a:buFont typeface="Wingdings" panose="05000000000000000000" pitchFamily="2" charset="2"/>
              <a:buChar char="Ø"/>
            </a:pPr>
            <a:r>
              <a:rPr lang="en-US" sz="1100">
                <a:solidFill>
                  <a:schemeClr val="tx1"/>
                </a:solidFill>
                <a:ea typeface="+mn-lt"/>
                <a:cs typeface="+mn-lt"/>
              </a:rPr>
              <a:t>AIMRA models with different numbers of predictors have similar performance.</a:t>
            </a:r>
            <a:endParaRPr lang="en-US" sz="1100">
              <a:solidFill>
                <a:schemeClr val="tx1"/>
              </a:solidFill>
              <a:latin typeface="Calibri"/>
              <a:ea typeface="+mn-lt"/>
              <a:cs typeface="Calibri"/>
            </a:endParaRPr>
          </a:p>
          <a:p>
            <a:pPr marL="171450" indent="-171450">
              <a:buFont typeface="Wingdings" panose="05000000000000000000" pitchFamily="2" charset="2"/>
              <a:buChar char="Ø"/>
            </a:pPr>
            <a:endParaRPr lang="en-US" sz="1100">
              <a:solidFill>
                <a:schemeClr val="tx1"/>
              </a:solidFill>
              <a:latin typeface="Calibri"/>
              <a:ea typeface="+mn-lt"/>
              <a:cs typeface="Calibri"/>
            </a:endParaRPr>
          </a:p>
        </p:txBody>
      </p:sp>
      <p:pic>
        <p:nvPicPr>
          <p:cNvPr id="8" name="Picture 7" descr="Chart, line chart&#10;&#10;Description automatically generated">
            <a:extLst>
              <a:ext uri="{FF2B5EF4-FFF2-40B4-BE49-F238E27FC236}">
                <a16:creationId xmlns:a16="http://schemas.microsoft.com/office/drawing/2014/main" id="{E284549E-FA23-3772-B422-F7F767CF4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8775" y="2205740"/>
            <a:ext cx="5283464" cy="3233060"/>
          </a:xfrm>
          <a:prstGeom prst="rect">
            <a:avLst/>
          </a:prstGeom>
        </p:spPr>
      </p:pic>
      <p:pic>
        <p:nvPicPr>
          <p:cNvPr id="13" name="Picture 12" descr="Chart, line chart&#10;&#10;Description automatically generated">
            <a:extLst>
              <a:ext uri="{FF2B5EF4-FFF2-40B4-BE49-F238E27FC236}">
                <a16:creationId xmlns:a16="http://schemas.microsoft.com/office/drawing/2014/main" id="{330D7848-A155-E8D6-BB7F-D98C48E91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965" y="2205740"/>
            <a:ext cx="4987737" cy="3076107"/>
          </a:xfrm>
          <a:prstGeom prst="rect">
            <a:avLst/>
          </a:prstGeom>
        </p:spPr>
      </p:pic>
      <p:sp>
        <p:nvSpPr>
          <p:cNvPr id="16" name="TextBox 15">
            <a:extLst>
              <a:ext uri="{FF2B5EF4-FFF2-40B4-BE49-F238E27FC236}">
                <a16:creationId xmlns:a16="http://schemas.microsoft.com/office/drawing/2014/main" id="{BD719C08-6FDB-2A77-7FDF-56F36728C1DA}"/>
              </a:ext>
            </a:extLst>
          </p:cNvPr>
          <p:cNvSpPr txBox="1"/>
          <p:nvPr/>
        </p:nvSpPr>
        <p:spPr>
          <a:xfrm>
            <a:off x="106887" y="168165"/>
            <a:ext cx="3852978" cy="584775"/>
          </a:xfrm>
          <a:prstGeom prst="rect">
            <a:avLst/>
          </a:prstGeom>
          <a:noFill/>
        </p:spPr>
        <p:txBody>
          <a:bodyPr wrap="none" rtlCol="0">
            <a:spAutoFit/>
          </a:bodyPr>
          <a:lstStyle/>
          <a:p>
            <a:r>
              <a:rPr lang="en-US" sz="3200" b="1" dirty="0">
                <a:solidFill>
                  <a:srgbClr val="00386B"/>
                </a:solidFill>
              </a:rPr>
              <a:t>Cross Validation (2/2)</a:t>
            </a:r>
          </a:p>
        </p:txBody>
      </p:sp>
    </p:spTree>
    <p:extLst>
      <p:ext uri="{BB962C8B-B14F-4D97-AF65-F5344CB8AC3E}">
        <p14:creationId xmlns:p14="http://schemas.microsoft.com/office/powerpoint/2010/main" val="3059816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9233D8-28E1-C4AD-D623-BF3FC67829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8ECDAD-2911-A385-AFFC-CEC457D7F1B5}"/>
              </a:ext>
            </a:extLst>
          </p:cNvPr>
          <p:cNvSpPr>
            <a:spLocks noGrp="1"/>
          </p:cNvSpPr>
          <p:nvPr>
            <p:ph type="sldNum" idx="12"/>
          </p:nvPr>
        </p:nvSpPr>
        <p:spPr/>
        <p:txBody>
          <a:bodyPr/>
          <a:lstStyle/>
          <a:p>
            <a:fld id="{00000000-1234-1234-1234-123412341234}" type="slidenum">
              <a:rPr lang="en-US" smtClean="0"/>
              <a:pPr/>
              <a:t>18</a:t>
            </a:fld>
            <a:endParaRPr lang="en-US"/>
          </a:p>
        </p:txBody>
      </p:sp>
      <p:pic>
        <p:nvPicPr>
          <p:cNvPr id="5" name="Picture 5" descr="Chart, line chart&#10;&#10;Description automatically generated">
            <a:extLst>
              <a:ext uri="{FF2B5EF4-FFF2-40B4-BE49-F238E27FC236}">
                <a16:creationId xmlns:a16="http://schemas.microsoft.com/office/drawing/2014/main" id="{9D6B5FAA-3E01-E7D6-5DF3-C71026A3F0C5}"/>
              </a:ext>
            </a:extLst>
          </p:cNvPr>
          <p:cNvPicPr>
            <a:picLocks noChangeAspect="1"/>
          </p:cNvPicPr>
          <p:nvPr/>
        </p:nvPicPr>
        <p:blipFill>
          <a:blip r:embed="rId2"/>
          <a:stretch>
            <a:fillRect/>
          </a:stretch>
        </p:blipFill>
        <p:spPr>
          <a:xfrm>
            <a:off x="794124" y="1298456"/>
            <a:ext cx="4492682" cy="2622788"/>
          </a:xfrm>
          <a:prstGeom prst="rect">
            <a:avLst/>
          </a:prstGeom>
        </p:spPr>
      </p:pic>
      <p:pic>
        <p:nvPicPr>
          <p:cNvPr id="6" name="Picture 6">
            <a:extLst>
              <a:ext uri="{FF2B5EF4-FFF2-40B4-BE49-F238E27FC236}">
                <a16:creationId xmlns:a16="http://schemas.microsoft.com/office/drawing/2014/main" id="{E9BF0285-DB12-079A-D6D4-FE72AC31E3E3}"/>
              </a:ext>
            </a:extLst>
          </p:cNvPr>
          <p:cNvPicPr>
            <a:picLocks noChangeAspect="1"/>
          </p:cNvPicPr>
          <p:nvPr/>
        </p:nvPicPr>
        <p:blipFill>
          <a:blip r:embed="rId3"/>
          <a:stretch>
            <a:fillRect/>
          </a:stretch>
        </p:blipFill>
        <p:spPr>
          <a:xfrm>
            <a:off x="6709411" y="1374218"/>
            <a:ext cx="4069772" cy="2440849"/>
          </a:xfrm>
          <a:prstGeom prst="rect">
            <a:avLst/>
          </a:prstGeom>
        </p:spPr>
      </p:pic>
      <p:pic>
        <p:nvPicPr>
          <p:cNvPr id="7" name="Picture 7" descr="Text&#10;&#10;Description automatically generated">
            <a:extLst>
              <a:ext uri="{FF2B5EF4-FFF2-40B4-BE49-F238E27FC236}">
                <a16:creationId xmlns:a16="http://schemas.microsoft.com/office/drawing/2014/main" id="{18F9AA8C-86EC-F934-033E-69D98684B286}"/>
              </a:ext>
            </a:extLst>
          </p:cNvPr>
          <p:cNvPicPr>
            <a:picLocks noChangeAspect="1"/>
          </p:cNvPicPr>
          <p:nvPr/>
        </p:nvPicPr>
        <p:blipFill>
          <a:blip r:embed="rId4"/>
          <a:stretch>
            <a:fillRect/>
          </a:stretch>
        </p:blipFill>
        <p:spPr>
          <a:xfrm>
            <a:off x="747622" y="4453145"/>
            <a:ext cx="4899660" cy="1107066"/>
          </a:xfrm>
          <a:prstGeom prst="rect">
            <a:avLst/>
          </a:prstGeom>
        </p:spPr>
      </p:pic>
      <p:pic>
        <p:nvPicPr>
          <p:cNvPr id="8" name="Picture 8">
            <a:extLst>
              <a:ext uri="{FF2B5EF4-FFF2-40B4-BE49-F238E27FC236}">
                <a16:creationId xmlns:a16="http://schemas.microsoft.com/office/drawing/2014/main" id="{9AC71BCF-917A-2317-4CF7-E1C44BB960FE}"/>
              </a:ext>
            </a:extLst>
          </p:cNvPr>
          <p:cNvPicPr>
            <a:picLocks noChangeAspect="1"/>
          </p:cNvPicPr>
          <p:nvPr/>
        </p:nvPicPr>
        <p:blipFill>
          <a:blip r:embed="rId5"/>
          <a:stretch>
            <a:fillRect/>
          </a:stretch>
        </p:blipFill>
        <p:spPr>
          <a:xfrm>
            <a:off x="6551584" y="4334811"/>
            <a:ext cx="4421216" cy="1984494"/>
          </a:xfrm>
          <a:prstGeom prst="rect">
            <a:avLst/>
          </a:prstGeom>
        </p:spPr>
      </p:pic>
      <p:sp>
        <p:nvSpPr>
          <p:cNvPr id="11" name="TextBox 10">
            <a:extLst>
              <a:ext uri="{FF2B5EF4-FFF2-40B4-BE49-F238E27FC236}">
                <a16:creationId xmlns:a16="http://schemas.microsoft.com/office/drawing/2014/main" id="{32E250FC-A2A3-688B-AFED-3FA1D9978BCB}"/>
              </a:ext>
            </a:extLst>
          </p:cNvPr>
          <p:cNvSpPr txBox="1"/>
          <p:nvPr/>
        </p:nvSpPr>
        <p:spPr>
          <a:xfrm>
            <a:off x="106887" y="168165"/>
            <a:ext cx="2198038" cy="584775"/>
          </a:xfrm>
          <a:prstGeom prst="rect">
            <a:avLst/>
          </a:prstGeom>
          <a:noFill/>
        </p:spPr>
        <p:txBody>
          <a:bodyPr wrap="none" rtlCol="0">
            <a:spAutoFit/>
          </a:bodyPr>
          <a:lstStyle/>
          <a:p>
            <a:r>
              <a:rPr lang="en-US" sz="3200" b="1">
                <a:solidFill>
                  <a:srgbClr val="00386B"/>
                </a:solidFill>
              </a:rPr>
              <a:t>Final Model</a:t>
            </a:r>
          </a:p>
        </p:txBody>
      </p:sp>
      <p:sp>
        <p:nvSpPr>
          <p:cNvPr id="13" name="Rectangle 12">
            <a:extLst>
              <a:ext uri="{FF2B5EF4-FFF2-40B4-BE49-F238E27FC236}">
                <a16:creationId xmlns:a16="http://schemas.microsoft.com/office/drawing/2014/main" id="{6F59258B-9FAE-D97F-7C90-335E94368D85}"/>
              </a:ext>
            </a:extLst>
          </p:cNvPr>
          <p:cNvSpPr/>
          <p:nvPr/>
        </p:nvSpPr>
        <p:spPr>
          <a:xfrm>
            <a:off x="433648" y="1046336"/>
            <a:ext cx="5213635"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ea typeface="楷体" panose="02010609060101010101" pitchFamily="49" charset="-122"/>
                <a:cs typeface="Arial" panose="020B0604020202020204" pitchFamily="34" charset="0"/>
              </a:rPr>
              <a:t>Comparison between actual and forecast</a:t>
            </a:r>
            <a:endParaRPr lang="en-GB" sz="1100" b="1" dirty="0">
              <a:ea typeface="楷体" panose="02010609060101010101" pitchFamily="49" charset="-122"/>
              <a:cs typeface="Arial" panose="020B0604020202020204" pitchFamily="34" charset="0"/>
            </a:endParaRPr>
          </a:p>
        </p:txBody>
      </p:sp>
      <p:sp>
        <p:nvSpPr>
          <p:cNvPr id="14" name="Rectangle 13">
            <a:extLst>
              <a:ext uri="{FF2B5EF4-FFF2-40B4-BE49-F238E27FC236}">
                <a16:creationId xmlns:a16="http://schemas.microsoft.com/office/drawing/2014/main" id="{FB6DC92E-64F3-C878-C045-487B8A221863}"/>
              </a:ext>
            </a:extLst>
          </p:cNvPr>
          <p:cNvSpPr/>
          <p:nvPr/>
        </p:nvSpPr>
        <p:spPr>
          <a:xfrm>
            <a:off x="6096000" y="1049949"/>
            <a:ext cx="5213635"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Residuals from Regression</a:t>
            </a:r>
            <a:endParaRPr lang="en-GB" sz="1100" b="1">
              <a:ea typeface="楷体" panose="02010609060101010101" pitchFamily="49" charset="-122"/>
              <a:cs typeface="Arial" panose="020B0604020202020204" pitchFamily="34" charset="0"/>
            </a:endParaRPr>
          </a:p>
        </p:txBody>
      </p:sp>
      <p:sp>
        <p:nvSpPr>
          <p:cNvPr id="15" name="Rectangle 14">
            <a:extLst>
              <a:ext uri="{FF2B5EF4-FFF2-40B4-BE49-F238E27FC236}">
                <a16:creationId xmlns:a16="http://schemas.microsoft.com/office/drawing/2014/main" id="{955585BD-3C06-A3F6-72AB-4AD95D9AF376}"/>
              </a:ext>
            </a:extLst>
          </p:cNvPr>
          <p:cNvSpPr/>
          <p:nvPr/>
        </p:nvSpPr>
        <p:spPr>
          <a:xfrm>
            <a:off x="433647" y="4029556"/>
            <a:ext cx="5213635"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ea typeface="楷体" panose="02010609060101010101" pitchFamily="49" charset="-122"/>
                <a:cs typeface="Arial" panose="020B0604020202020204" pitchFamily="34" charset="0"/>
              </a:rPr>
              <a:t>Check</a:t>
            </a:r>
            <a:r>
              <a:rPr lang="zh-CN" altLang="en-US" sz="1100" b="1" dirty="0">
                <a:ea typeface="楷体" panose="02010609060101010101" pitchFamily="49" charset="-122"/>
                <a:cs typeface="Arial" panose="020B0604020202020204" pitchFamily="34" charset="0"/>
              </a:rPr>
              <a:t> </a:t>
            </a:r>
            <a:r>
              <a:rPr lang="en-US" sz="1100" b="1" dirty="0">
                <a:ea typeface="楷体" panose="02010609060101010101" pitchFamily="49" charset="-122"/>
                <a:cs typeface="Arial" panose="020B0604020202020204" pitchFamily="34" charset="0"/>
              </a:rPr>
              <a:t>Stationary</a:t>
            </a:r>
            <a:endParaRPr lang="en-GB" sz="1100" b="1" dirty="0">
              <a:ea typeface="楷体" panose="02010609060101010101" pitchFamily="49" charset="-122"/>
              <a:cs typeface="Arial" panose="020B0604020202020204" pitchFamily="34" charset="0"/>
            </a:endParaRPr>
          </a:p>
        </p:txBody>
      </p:sp>
      <p:sp>
        <p:nvSpPr>
          <p:cNvPr id="16" name="Rectangle 15">
            <a:extLst>
              <a:ext uri="{FF2B5EF4-FFF2-40B4-BE49-F238E27FC236}">
                <a16:creationId xmlns:a16="http://schemas.microsoft.com/office/drawing/2014/main" id="{201CFB64-DC0D-EB38-BA57-FE07B914048B}"/>
              </a:ext>
            </a:extLst>
          </p:cNvPr>
          <p:cNvSpPr/>
          <p:nvPr/>
        </p:nvSpPr>
        <p:spPr>
          <a:xfrm>
            <a:off x="6095999" y="4015788"/>
            <a:ext cx="5213635"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Model Performance</a:t>
            </a:r>
            <a:endParaRPr lang="en-GB" sz="1100" b="1">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191548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127" name="TextBox 126">
            <a:extLst>
              <a:ext uri="{FF2B5EF4-FFF2-40B4-BE49-F238E27FC236}">
                <a16:creationId xmlns:a16="http://schemas.microsoft.com/office/drawing/2014/main" id="{C8C14327-FFDF-99D7-DF62-2A64972261BA}"/>
              </a:ext>
            </a:extLst>
          </p:cNvPr>
          <p:cNvSpPr txBox="1"/>
          <p:nvPr/>
        </p:nvSpPr>
        <p:spPr>
          <a:xfrm>
            <a:off x="868886" y="3030635"/>
            <a:ext cx="5915735" cy="584775"/>
          </a:xfrm>
          <a:prstGeom prst="rect">
            <a:avLst/>
          </a:prstGeom>
          <a:noFill/>
        </p:spPr>
        <p:txBody>
          <a:bodyPr wrap="square" rtlCol="0">
            <a:spAutoFit/>
          </a:bodyPr>
          <a:lstStyle/>
          <a:p>
            <a:r>
              <a:rPr lang="en-US" sz="3200" b="1">
                <a:solidFill>
                  <a:srgbClr val="00386B"/>
                </a:solidFill>
              </a:rPr>
              <a:t>Conclusion and Future Work</a:t>
            </a:r>
          </a:p>
        </p:txBody>
      </p:sp>
      <p:sp>
        <p:nvSpPr>
          <p:cNvPr id="3" name="Text Placeholder 2">
            <a:extLst>
              <a:ext uri="{FF2B5EF4-FFF2-40B4-BE49-F238E27FC236}">
                <a16:creationId xmlns:a16="http://schemas.microsoft.com/office/drawing/2014/main" id="{753CD6F8-38C8-4B92-3AA1-639505D21D49}"/>
              </a:ext>
            </a:extLst>
          </p:cNvPr>
          <p:cNvSpPr>
            <a:spLocks noGrp="1"/>
          </p:cNvSpPr>
          <p:nvPr>
            <p:ph type="body" idx="1"/>
          </p:nvPr>
        </p:nvSpPr>
        <p:spPr>
          <a:xfrm>
            <a:off x="440274" y="6431067"/>
            <a:ext cx="10005753" cy="110800"/>
          </a:xfrm>
        </p:spPr>
        <p:txBody>
          <a:bodyPr/>
          <a:lstStyle/>
          <a:p>
            <a:endParaRPr lang="en-US"/>
          </a:p>
        </p:txBody>
      </p:sp>
      <p:sp>
        <p:nvSpPr>
          <p:cNvPr id="4" name="Slide Number Placeholder 3">
            <a:extLst>
              <a:ext uri="{FF2B5EF4-FFF2-40B4-BE49-F238E27FC236}">
                <a16:creationId xmlns:a16="http://schemas.microsoft.com/office/drawing/2014/main" id="{9D3F8D1E-6337-F9FD-CAD3-617D6DD2861C}"/>
              </a:ext>
            </a:extLst>
          </p:cNvPr>
          <p:cNvSpPr>
            <a:spLocks noGrp="1"/>
          </p:cNvSpPr>
          <p:nvPr>
            <p:ph type="sldNum" idx="12"/>
          </p:nvPr>
        </p:nvSpPr>
        <p:spPr>
          <a:xfrm>
            <a:off x="11490123" y="6452646"/>
            <a:ext cx="193346" cy="153888"/>
          </a:xfrm>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472276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C3C60-2028-0658-10D9-E65659709F89}"/>
              </a:ext>
            </a:extLst>
          </p:cNvPr>
          <p:cNvSpPr>
            <a:spLocks noGrp="1"/>
          </p:cNvSpPr>
          <p:nvPr>
            <p:ph type="title"/>
          </p:nvPr>
        </p:nvSpPr>
        <p:spPr/>
        <p:txBody>
          <a:bodyPr/>
          <a:lstStyle/>
          <a:p>
            <a:r>
              <a:rPr lang="en-US" sz="3200" b="1">
                <a:latin typeface="+mn-lt"/>
                <a:ea typeface="+mn-ea"/>
                <a:cs typeface="+mn-cs"/>
              </a:rPr>
              <a:t>Agenda</a:t>
            </a:r>
          </a:p>
        </p:txBody>
      </p:sp>
      <p:sp>
        <p:nvSpPr>
          <p:cNvPr id="3" name="Text Placeholder 2">
            <a:extLst>
              <a:ext uri="{FF2B5EF4-FFF2-40B4-BE49-F238E27FC236}">
                <a16:creationId xmlns:a16="http://schemas.microsoft.com/office/drawing/2014/main" id="{AF9721B4-019D-75C3-5ECA-5EA303331C87}"/>
              </a:ext>
            </a:extLst>
          </p:cNvPr>
          <p:cNvSpPr>
            <a:spLocks noGrp="1"/>
          </p:cNvSpPr>
          <p:nvPr>
            <p:ph type="body" idx="1"/>
          </p:nvPr>
        </p:nvSpPr>
        <p:spPr/>
        <p:txBody>
          <a:bodyPr/>
          <a:lstStyle/>
          <a:p>
            <a:endParaRPr lang="en-US"/>
          </a:p>
        </p:txBody>
      </p:sp>
      <p:graphicFrame>
        <p:nvGraphicFramePr>
          <p:cNvPr id="5" name="Table 4">
            <a:extLst>
              <a:ext uri="{FF2B5EF4-FFF2-40B4-BE49-F238E27FC236}">
                <a16:creationId xmlns:a16="http://schemas.microsoft.com/office/drawing/2014/main" id="{ABFA76CA-E048-467C-AFEA-0982F618EA55}"/>
              </a:ext>
            </a:extLst>
          </p:cNvPr>
          <p:cNvGraphicFramePr>
            <a:graphicFrameLocks noGrp="1"/>
          </p:cNvGraphicFramePr>
          <p:nvPr>
            <p:extLst>
              <p:ext uri="{D42A27DB-BD31-4B8C-83A1-F6EECF244321}">
                <p14:modId xmlns:p14="http://schemas.microsoft.com/office/powerpoint/2010/main" val="3649762020"/>
              </p:ext>
            </p:extLst>
          </p:nvPr>
        </p:nvGraphicFramePr>
        <p:xfrm>
          <a:off x="318052" y="993487"/>
          <a:ext cx="7739269" cy="3937337"/>
        </p:xfrm>
        <a:graphic>
          <a:graphicData uri="http://schemas.openxmlformats.org/drawingml/2006/table">
            <a:tbl>
              <a:tblPr firstRow="1" bandRow="1"/>
              <a:tblGrid>
                <a:gridCol w="687319">
                  <a:extLst>
                    <a:ext uri="{9D8B030D-6E8A-4147-A177-3AD203B41FA5}">
                      <a16:colId xmlns:a16="http://schemas.microsoft.com/office/drawing/2014/main" val="2125759022"/>
                    </a:ext>
                  </a:extLst>
                </a:gridCol>
                <a:gridCol w="7051950">
                  <a:extLst>
                    <a:ext uri="{9D8B030D-6E8A-4147-A177-3AD203B41FA5}">
                      <a16:colId xmlns:a16="http://schemas.microsoft.com/office/drawing/2014/main" val="3861880214"/>
                    </a:ext>
                  </a:extLst>
                </a:gridCol>
              </a:tblGrid>
              <a:tr h="656222">
                <a:tc>
                  <a:txBody>
                    <a:bodyPr/>
                    <a:lstStyle/>
                    <a:p>
                      <a:pPr marL="0" marR="0" lvl="0" indent="0" algn="ctr"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3200" b="1" i="1">
                          <a:solidFill>
                            <a:srgbClr val="00386B"/>
                          </a:solidFill>
                          <a:latin typeface="Calibri"/>
                        </a:rPr>
                        <a:t>1</a:t>
                      </a:r>
                    </a:p>
                  </a:txBody>
                  <a:tcPr marL="86066" marR="86066" marT="43033" marB="43033" anchor="ctr">
                    <a:lnL w="12700" cmpd="sng">
                      <a:noFill/>
                      <a:prstDash val="soli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1800" b="1" i="0" dirty="0">
                          <a:solidFill>
                            <a:schemeClr val="tx1"/>
                          </a:solidFill>
                          <a:latin typeface="Calibri"/>
                        </a:rPr>
                        <a:t>Introduction</a:t>
                      </a:r>
                    </a:p>
                  </a:txBody>
                  <a:tcPr marL="86066" marR="86066" marT="43033" marB="43033" anchor="ctr">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5542582"/>
                  </a:ext>
                </a:extLst>
              </a:tr>
              <a:tr h="656223">
                <a:tc>
                  <a:txBody>
                    <a:bodyPr/>
                    <a:lstStyle/>
                    <a:p>
                      <a:pPr marL="0" marR="0" lvl="0" indent="0" algn="ctr"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3200" b="1" i="1">
                          <a:solidFill>
                            <a:srgbClr val="00386B"/>
                          </a:solidFill>
                          <a:latin typeface="Calibri"/>
                        </a:rPr>
                        <a:t>2</a:t>
                      </a:r>
                    </a:p>
                  </a:txBody>
                  <a:tcPr marL="86066" marR="86066" marT="43033" marB="43033"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1800" b="1" i="0" dirty="0">
                          <a:solidFill>
                            <a:schemeClr val="tx1"/>
                          </a:solidFill>
                          <a:latin typeface="Calibri"/>
                        </a:rPr>
                        <a:t>Data Preparation</a:t>
                      </a:r>
                    </a:p>
                  </a:txBody>
                  <a:tcPr marL="86066" marR="86066" marT="43033" marB="43033" anchor="ctr">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4442173"/>
                  </a:ext>
                </a:extLst>
              </a:tr>
              <a:tr h="656223">
                <a:tc>
                  <a:txBody>
                    <a:bodyPr/>
                    <a:lstStyle/>
                    <a:p>
                      <a:pPr marL="0" marR="0" lvl="0" indent="0" algn="ctr"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3200" b="1" i="1">
                          <a:solidFill>
                            <a:srgbClr val="00386B"/>
                          </a:solidFill>
                          <a:latin typeface="Calibri"/>
                        </a:rPr>
                        <a:t>3</a:t>
                      </a:r>
                    </a:p>
                  </a:txBody>
                  <a:tcPr marL="86066" marR="86066" marT="43033" marB="43033"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1800" b="1" i="0">
                          <a:solidFill>
                            <a:schemeClr val="tx1"/>
                          </a:solidFill>
                          <a:latin typeface="Calibri"/>
                        </a:rPr>
                        <a:t>Experimental results and Analysis</a:t>
                      </a:r>
                    </a:p>
                  </a:txBody>
                  <a:tcPr marL="86066" marR="86066" marT="43033" marB="43033" anchor="ctr">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37151914"/>
                  </a:ext>
                </a:extLst>
              </a:tr>
              <a:tr h="656223">
                <a:tc>
                  <a:txBody>
                    <a:bodyPr/>
                    <a:lstStyle/>
                    <a:p>
                      <a:pPr marL="0" marR="0" lvl="0" indent="0" algn="ctr"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3200" b="1" i="1">
                          <a:solidFill>
                            <a:srgbClr val="00386B"/>
                          </a:solidFill>
                          <a:latin typeface="Calibri"/>
                        </a:rPr>
                        <a:t>4</a:t>
                      </a:r>
                    </a:p>
                  </a:txBody>
                  <a:tcPr marL="86066" marR="86066" marT="43033" marB="43033"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1800" b="1" i="0" dirty="0">
                          <a:solidFill>
                            <a:schemeClr val="tx1"/>
                          </a:solidFill>
                          <a:latin typeface="Calibri"/>
                        </a:rPr>
                        <a:t>Model Selection</a:t>
                      </a:r>
                    </a:p>
                  </a:txBody>
                  <a:tcPr marL="86066" marR="86066" marT="43033" marB="43033" anchor="ctr">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17222866"/>
                  </a:ext>
                </a:extLst>
              </a:tr>
              <a:tr h="656223">
                <a:tc>
                  <a:txBody>
                    <a:bodyPr/>
                    <a:lstStyle/>
                    <a:p>
                      <a:pPr marL="0" marR="0" lvl="0" indent="0" algn="ctr"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3200" b="1" i="1">
                          <a:solidFill>
                            <a:srgbClr val="00386B"/>
                          </a:solidFill>
                          <a:latin typeface="Calibri"/>
                        </a:rPr>
                        <a:t>5</a:t>
                      </a:r>
                    </a:p>
                  </a:txBody>
                  <a:tcPr marL="86066" marR="86066" marT="43033" marB="43033"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1800" b="1" i="0">
                          <a:solidFill>
                            <a:schemeClr val="tx1"/>
                          </a:solidFill>
                          <a:latin typeface="Calibri"/>
                        </a:rPr>
                        <a:t>Conclusion and Future work</a:t>
                      </a:r>
                    </a:p>
                  </a:txBody>
                  <a:tcPr marL="86066" marR="86066" marT="43033" marB="43033" anchor="ctr">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95701979"/>
                  </a:ext>
                </a:extLst>
              </a:tr>
              <a:tr h="656223">
                <a:tc>
                  <a:txBody>
                    <a:bodyPr/>
                    <a:lstStyle/>
                    <a:p>
                      <a:pPr marL="0" marR="0" lvl="0" indent="0" algn="ctr"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3200" b="1" i="1">
                          <a:solidFill>
                            <a:srgbClr val="00386B"/>
                          </a:solidFill>
                          <a:latin typeface="Calibri"/>
                        </a:rPr>
                        <a:t>6</a:t>
                      </a:r>
                    </a:p>
                  </a:txBody>
                  <a:tcPr marL="86066" marR="86066" marT="43033" marB="43033" anchor="ctr">
                    <a:lnL w="12700" cmpd="sng">
                      <a:noFill/>
                      <a:prstDash val="soli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8016" rtl="0" eaLnBrk="1" fontAlgn="auto" latinLnBrk="0" hangingPunct="1">
                        <a:lnSpc>
                          <a:spcPct val="108000"/>
                        </a:lnSpc>
                        <a:spcBef>
                          <a:spcPts val="2400"/>
                        </a:spcBef>
                        <a:spcAft>
                          <a:spcPts val="2400"/>
                        </a:spcAft>
                        <a:buClrTx/>
                        <a:buSzTx/>
                        <a:buFont typeface="Arial" panose="020B0604020202020204" pitchFamily="34" charset="0"/>
                        <a:buNone/>
                        <a:tabLst/>
                        <a:defRPr/>
                      </a:pPr>
                      <a:r>
                        <a:rPr lang="en-US" sz="1800" b="1" i="0" dirty="0">
                          <a:solidFill>
                            <a:schemeClr val="tx1"/>
                          </a:solidFill>
                          <a:latin typeface="Calibri"/>
                        </a:rPr>
                        <a:t>Appendix</a:t>
                      </a:r>
                    </a:p>
                  </a:txBody>
                  <a:tcPr marL="86066" marR="86066" marT="43033" marB="43033" anchor="ctr">
                    <a:lnL w="12700" cap="flat" cmpd="sng" algn="ctr">
                      <a:noFill/>
                      <a:prstDash val="solid"/>
                      <a:round/>
                      <a:headEnd type="none" w="med" len="med"/>
                      <a:tailEnd type="none" w="med" len="med"/>
                    </a:lnL>
                    <a:lnR w="12700" cmpd="sng">
                      <a:noFill/>
                      <a:prstDash val="soli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3562589"/>
                  </a:ext>
                </a:extLst>
              </a:tr>
            </a:tbl>
          </a:graphicData>
        </a:graphic>
      </p:graphicFrame>
      <p:sp>
        <p:nvSpPr>
          <p:cNvPr id="4" name="Slide Number Placeholder 3">
            <a:extLst>
              <a:ext uri="{FF2B5EF4-FFF2-40B4-BE49-F238E27FC236}">
                <a16:creationId xmlns:a16="http://schemas.microsoft.com/office/drawing/2014/main" id="{68A00E89-1085-4D21-A771-506727011A17}"/>
              </a:ext>
            </a:extLst>
          </p:cNvPr>
          <p:cNvSpPr>
            <a:spLocks noGrp="1"/>
          </p:cNvSpPr>
          <p:nvPr>
            <p:ph type="sldNum" idx="12"/>
          </p:nvPr>
        </p:nvSpPr>
        <p:spPr/>
        <p:txBody>
          <a:bodyPr/>
          <a:lstStyle/>
          <a:p>
            <a:fld id="{00000000-1234-1234-1234-123412341234}" type="slidenum">
              <a:rPr lang="en-US" smtClean="0"/>
              <a:pPr/>
              <a:t>2</a:t>
            </a:fld>
            <a:endParaRPr lang="en-US"/>
          </a:p>
        </p:txBody>
      </p:sp>
    </p:spTree>
    <p:extLst>
      <p:ext uri="{BB962C8B-B14F-4D97-AF65-F5344CB8AC3E}">
        <p14:creationId xmlns:p14="http://schemas.microsoft.com/office/powerpoint/2010/main" val="2235618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2204450" cy="584775"/>
          </a:xfrm>
          <a:prstGeom prst="rect">
            <a:avLst/>
          </a:prstGeom>
          <a:noFill/>
        </p:spPr>
        <p:txBody>
          <a:bodyPr wrap="none" rtlCol="0">
            <a:spAutoFit/>
          </a:bodyPr>
          <a:lstStyle/>
          <a:p>
            <a:r>
              <a:rPr lang="en-US" sz="3200" b="1">
                <a:solidFill>
                  <a:srgbClr val="00386B"/>
                </a:solidFill>
              </a:rPr>
              <a:t>Conclusions</a:t>
            </a:r>
          </a:p>
        </p:txBody>
      </p:sp>
      <p:grpSp>
        <p:nvGrpSpPr>
          <p:cNvPr id="11" name="Group 10">
            <a:extLst>
              <a:ext uri="{FF2B5EF4-FFF2-40B4-BE49-F238E27FC236}">
                <a16:creationId xmlns:a16="http://schemas.microsoft.com/office/drawing/2014/main" id="{94D02D27-7C1B-9D93-CFE9-DB1BC72DF167}"/>
              </a:ext>
            </a:extLst>
          </p:cNvPr>
          <p:cNvGrpSpPr/>
          <p:nvPr/>
        </p:nvGrpSpPr>
        <p:grpSpPr>
          <a:xfrm>
            <a:off x="282167" y="1288278"/>
            <a:ext cx="5783229" cy="744507"/>
            <a:chOff x="597972" y="1947480"/>
            <a:chExt cx="9227707" cy="763131"/>
          </a:xfrm>
        </p:grpSpPr>
        <p:sp>
          <p:nvSpPr>
            <p:cNvPr id="12" name="Isosceles Triangle 11">
              <a:extLst>
                <a:ext uri="{FF2B5EF4-FFF2-40B4-BE49-F238E27FC236}">
                  <a16:creationId xmlns:a16="http://schemas.microsoft.com/office/drawing/2014/main" id="{54E15FCE-1967-7902-C9AC-2F2EBE9D157B}"/>
                </a:ext>
              </a:extLst>
            </p:cNvPr>
            <p:cNvSpPr/>
            <p:nvPr/>
          </p:nvSpPr>
          <p:spPr>
            <a:xfrm>
              <a:off x="597973" y="1947480"/>
              <a:ext cx="9227706" cy="38633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38B0923-0DC8-8326-8322-A4CA82A47BC5}"/>
                </a:ext>
              </a:extLst>
            </p:cNvPr>
            <p:cNvSpPr/>
            <p:nvPr/>
          </p:nvSpPr>
          <p:spPr>
            <a:xfrm>
              <a:off x="597972" y="2487156"/>
              <a:ext cx="9227706" cy="22345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E787F1C-85F9-2F1B-590D-56F5831E6631}"/>
              </a:ext>
            </a:extLst>
          </p:cNvPr>
          <p:cNvGrpSpPr/>
          <p:nvPr/>
        </p:nvGrpSpPr>
        <p:grpSpPr>
          <a:xfrm>
            <a:off x="282167" y="2163658"/>
            <a:ext cx="833106" cy="3296238"/>
            <a:chOff x="6505133" y="2305570"/>
            <a:chExt cx="1188720" cy="5154604"/>
          </a:xfrm>
          <a:solidFill>
            <a:schemeClr val="bg1">
              <a:lumMod val="95000"/>
            </a:schemeClr>
          </a:solidFill>
        </p:grpSpPr>
        <p:sp>
          <p:nvSpPr>
            <p:cNvPr id="15" name="Rectangle: Rounded Corners 14">
              <a:extLst>
                <a:ext uri="{FF2B5EF4-FFF2-40B4-BE49-F238E27FC236}">
                  <a16:creationId xmlns:a16="http://schemas.microsoft.com/office/drawing/2014/main" id="{01113A2F-A0D9-11E9-2546-FBD1AF5BDE83}"/>
                </a:ext>
              </a:extLst>
            </p:cNvPr>
            <p:cNvSpPr/>
            <p:nvPr/>
          </p:nvSpPr>
          <p:spPr>
            <a:xfrm>
              <a:off x="6523697" y="2305570"/>
              <a:ext cx="1156309" cy="146304"/>
            </a:xfrm>
            <a:prstGeom prst="roundRect">
              <a:avLst>
                <a:gd name="adj" fmla="val 341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2513633-FFE3-8494-D3CA-5ACB0FCEC9A9}"/>
                </a:ext>
              </a:extLst>
            </p:cNvPr>
            <p:cNvSpPr/>
            <p:nvPr/>
          </p:nvSpPr>
          <p:spPr>
            <a:xfrm>
              <a:off x="6576071" y="2532785"/>
              <a:ext cx="1051560"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26DC1B3E-0CD7-F660-023A-681F67207EA0}"/>
                </a:ext>
              </a:extLst>
            </p:cNvPr>
            <p:cNvSpPr/>
            <p:nvPr/>
          </p:nvSpPr>
          <p:spPr>
            <a:xfrm>
              <a:off x="6632738" y="2736828"/>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18E33A0-B072-4B6B-3B16-645F87396FF9}"/>
                </a:ext>
              </a:extLst>
            </p:cNvPr>
            <p:cNvSpPr/>
            <p:nvPr/>
          </p:nvSpPr>
          <p:spPr>
            <a:xfrm>
              <a:off x="6946249"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5317148-DB78-2759-763A-440F4BF5607E}"/>
                </a:ext>
              </a:extLst>
            </p:cNvPr>
            <p:cNvSpPr/>
            <p:nvPr/>
          </p:nvSpPr>
          <p:spPr>
            <a:xfrm>
              <a:off x="7130650"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90A611B-9F76-C94A-8C77-5334334B6982}"/>
                </a:ext>
              </a:extLst>
            </p:cNvPr>
            <p:cNvSpPr/>
            <p:nvPr/>
          </p:nvSpPr>
          <p:spPr>
            <a:xfrm>
              <a:off x="7315051"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49C54B6-054E-130F-BD09-0432833D5649}"/>
                </a:ext>
              </a:extLst>
            </p:cNvPr>
            <p:cNvSpPr/>
            <p:nvPr/>
          </p:nvSpPr>
          <p:spPr>
            <a:xfrm>
              <a:off x="6761848"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31A6495D-28E8-6B9D-46E1-57723CA91BF8}"/>
                </a:ext>
              </a:extLst>
            </p:cNvPr>
            <p:cNvSpPr/>
            <p:nvPr/>
          </p:nvSpPr>
          <p:spPr>
            <a:xfrm>
              <a:off x="6632857" y="6855146"/>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B71EF2CC-BC33-F9CD-3190-2922802F7041}"/>
                </a:ext>
              </a:extLst>
            </p:cNvPr>
            <p:cNvSpPr/>
            <p:nvPr/>
          </p:nvSpPr>
          <p:spPr>
            <a:xfrm>
              <a:off x="6630379" y="7041256"/>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apezoid 23">
              <a:extLst>
                <a:ext uri="{FF2B5EF4-FFF2-40B4-BE49-F238E27FC236}">
                  <a16:creationId xmlns:a16="http://schemas.microsoft.com/office/drawing/2014/main" id="{974BD23A-43D9-A9AA-8156-1552B072EA10}"/>
                </a:ext>
              </a:extLst>
            </p:cNvPr>
            <p:cNvSpPr/>
            <p:nvPr/>
          </p:nvSpPr>
          <p:spPr>
            <a:xfrm>
              <a:off x="6505133" y="7227367"/>
              <a:ext cx="1188720" cy="232807"/>
            </a:xfrm>
            <a:prstGeom prst="trapezoid">
              <a:avLst>
                <a:gd name="adj" fmla="val 52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8A2A17ED-864C-170B-2999-93F42DBAE65F}"/>
              </a:ext>
            </a:extLst>
          </p:cNvPr>
          <p:cNvSpPr/>
          <p:nvPr/>
        </p:nvSpPr>
        <p:spPr>
          <a:xfrm>
            <a:off x="237136" y="5660258"/>
            <a:ext cx="5751970" cy="3852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solidFill>
                <a:schemeClr val="tx1"/>
              </a:solidFill>
              <a:cs typeface="Calibri"/>
            </a:endParaRPr>
          </a:p>
        </p:txBody>
      </p:sp>
      <p:grpSp>
        <p:nvGrpSpPr>
          <p:cNvPr id="29" name="Group 28">
            <a:extLst>
              <a:ext uri="{FF2B5EF4-FFF2-40B4-BE49-F238E27FC236}">
                <a16:creationId xmlns:a16="http://schemas.microsoft.com/office/drawing/2014/main" id="{69111F55-51FC-34D0-3CB0-9B6C48C04D1E}"/>
              </a:ext>
            </a:extLst>
          </p:cNvPr>
          <p:cNvGrpSpPr/>
          <p:nvPr/>
        </p:nvGrpSpPr>
        <p:grpSpPr>
          <a:xfrm>
            <a:off x="1836873" y="2163658"/>
            <a:ext cx="833106" cy="3296238"/>
            <a:chOff x="6505133" y="2305570"/>
            <a:chExt cx="1188720" cy="5154604"/>
          </a:xfrm>
          <a:solidFill>
            <a:schemeClr val="bg1">
              <a:lumMod val="95000"/>
            </a:schemeClr>
          </a:solidFill>
        </p:grpSpPr>
        <p:sp>
          <p:nvSpPr>
            <p:cNvPr id="30" name="Rectangle: Rounded Corners 29">
              <a:extLst>
                <a:ext uri="{FF2B5EF4-FFF2-40B4-BE49-F238E27FC236}">
                  <a16:creationId xmlns:a16="http://schemas.microsoft.com/office/drawing/2014/main" id="{675C7ED0-A5F6-0B88-1A88-3A74E6A8BA01}"/>
                </a:ext>
              </a:extLst>
            </p:cNvPr>
            <p:cNvSpPr/>
            <p:nvPr/>
          </p:nvSpPr>
          <p:spPr>
            <a:xfrm>
              <a:off x="6523697" y="2305570"/>
              <a:ext cx="1156309" cy="146304"/>
            </a:xfrm>
            <a:prstGeom prst="roundRect">
              <a:avLst>
                <a:gd name="adj" fmla="val 341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D9BEEC9-E688-E67C-31B1-81C1489FFAB1}"/>
                </a:ext>
              </a:extLst>
            </p:cNvPr>
            <p:cNvSpPr/>
            <p:nvPr/>
          </p:nvSpPr>
          <p:spPr>
            <a:xfrm>
              <a:off x="6576071" y="2532785"/>
              <a:ext cx="1051560"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2D1EDD64-98E9-8791-CD55-5810AD87E5BF}"/>
                </a:ext>
              </a:extLst>
            </p:cNvPr>
            <p:cNvSpPr/>
            <p:nvPr/>
          </p:nvSpPr>
          <p:spPr>
            <a:xfrm>
              <a:off x="6632738" y="2736828"/>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EC57184-8974-4480-7289-86A98EB2F0DE}"/>
                </a:ext>
              </a:extLst>
            </p:cNvPr>
            <p:cNvSpPr/>
            <p:nvPr/>
          </p:nvSpPr>
          <p:spPr>
            <a:xfrm>
              <a:off x="6946249"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660673A-039B-1E06-DE6A-64FD94D0D946}"/>
                </a:ext>
              </a:extLst>
            </p:cNvPr>
            <p:cNvSpPr/>
            <p:nvPr/>
          </p:nvSpPr>
          <p:spPr>
            <a:xfrm>
              <a:off x="7130650"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05CFB92-475C-B5B3-28E4-1CB863127C52}"/>
                </a:ext>
              </a:extLst>
            </p:cNvPr>
            <p:cNvSpPr/>
            <p:nvPr/>
          </p:nvSpPr>
          <p:spPr>
            <a:xfrm>
              <a:off x="7315051"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CCC2A93-3873-7369-918D-011BD857D340}"/>
                </a:ext>
              </a:extLst>
            </p:cNvPr>
            <p:cNvSpPr/>
            <p:nvPr/>
          </p:nvSpPr>
          <p:spPr>
            <a:xfrm>
              <a:off x="6761848"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71633C6B-986B-BE3D-4AC7-D9092A502493}"/>
                </a:ext>
              </a:extLst>
            </p:cNvPr>
            <p:cNvSpPr/>
            <p:nvPr/>
          </p:nvSpPr>
          <p:spPr>
            <a:xfrm>
              <a:off x="6632857" y="6855146"/>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F5F7575D-51A0-8F66-DE27-0D0AABC5D95E}"/>
                </a:ext>
              </a:extLst>
            </p:cNvPr>
            <p:cNvSpPr/>
            <p:nvPr/>
          </p:nvSpPr>
          <p:spPr>
            <a:xfrm>
              <a:off x="6630379" y="7041256"/>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rapezoid 38">
              <a:extLst>
                <a:ext uri="{FF2B5EF4-FFF2-40B4-BE49-F238E27FC236}">
                  <a16:creationId xmlns:a16="http://schemas.microsoft.com/office/drawing/2014/main" id="{7F8C0E7A-E8E1-BC24-3387-91DFDB02F13A}"/>
                </a:ext>
              </a:extLst>
            </p:cNvPr>
            <p:cNvSpPr/>
            <p:nvPr/>
          </p:nvSpPr>
          <p:spPr>
            <a:xfrm>
              <a:off x="6505133" y="7227367"/>
              <a:ext cx="1188720" cy="232807"/>
            </a:xfrm>
            <a:prstGeom prst="trapezoid">
              <a:avLst>
                <a:gd name="adj" fmla="val 52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3110C38E-F432-FC9D-66F0-1C527F27CBB9}"/>
              </a:ext>
            </a:extLst>
          </p:cNvPr>
          <p:cNvGrpSpPr/>
          <p:nvPr/>
        </p:nvGrpSpPr>
        <p:grpSpPr>
          <a:xfrm>
            <a:off x="3554462" y="2158764"/>
            <a:ext cx="833106" cy="3296238"/>
            <a:chOff x="6505133" y="2305570"/>
            <a:chExt cx="1188720" cy="5154604"/>
          </a:xfrm>
          <a:solidFill>
            <a:schemeClr val="bg1">
              <a:lumMod val="95000"/>
            </a:schemeClr>
          </a:solidFill>
        </p:grpSpPr>
        <p:sp>
          <p:nvSpPr>
            <p:cNvPr id="41" name="Rectangle: Rounded Corners 40">
              <a:extLst>
                <a:ext uri="{FF2B5EF4-FFF2-40B4-BE49-F238E27FC236}">
                  <a16:creationId xmlns:a16="http://schemas.microsoft.com/office/drawing/2014/main" id="{844ED1EA-D766-5D76-142C-6B4EE6157103}"/>
                </a:ext>
              </a:extLst>
            </p:cNvPr>
            <p:cNvSpPr/>
            <p:nvPr/>
          </p:nvSpPr>
          <p:spPr>
            <a:xfrm>
              <a:off x="6523697" y="2305570"/>
              <a:ext cx="1156309" cy="146304"/>
            </a:xfrm>
            <a:prstGeom prst="roundRect">
              <a:avLst>
                <a:gd name="adj" fmla="val 341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8C5075D4-8C6E-0CD2-DE80-4E7AE7841526}"/>
                </a:ext>
              </a:extLst>
            </p:cNvPr>
            <p:cNvSpPr/>
            <p:nvPr/>
          </p:nvSpPr>
          <p:spPr>
            <a:xfrm>
              <a:off x="6576071" y="2532785"/>
              <a:ext cx="1051560"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D5578889-04DE-BA28-544B-E92D7882ADF6}"/>
                </a:ext>
              </a:extLst>
            </p:cNvPr>
            <p:cNvSpPr/>
            <p:nvPr/>
          </p:nvSpPr>
          <p:spPr>
            <a:xfrm>
              <a:off x="6632738" y="2736828"/>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F7DBF87D-3E33-2061-C311-249CC47EDB35}"/>
                </a:ext>
              </a:extLst>
            </p:cNvPr>
            <p:cNvSpPr/>
            <p:nvPr/>
          </p:nvSpPr>
          <p:spPr>
            <a:xfrm>
              <a:off x="6946249"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15BF27D-8E36-3A41-BC6D-F51D176C3F2B}"/>
                </a:ext>
              </a:extLst>
            </p:cNvPr>
            <p:cNvSpPr/>
            <p:nvPr/>
          </p:nvSpPr>
          <p:spPr>
            <a:xfrm>
              <a:off x="7130650"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771B7A9-DA69-A6FD-5203-D9D1D61FF414}"/>
                </a:ext>
              </a:extLst>
            </p:cNvPr>
            <p:cNvSpPr/>
            <p:nvPr/>
          </p:nvSpPr>
          <p:spPr>
            <a:xfrm>
              <a:off x="7315051"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C07719E-25CF-B5E4-03EB-90A2DC24006D}"/>
                </a:ext>
              </a:extLst>
            </p:cNvPr>
            <p:cNvSpPr/>
            <p:nvPr/>
          </p:nvSpPr>
          <p:spPr>
            <a:xfrm>
              <a:off x="6761848"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AC627AE2-2BF2-5D25-73C2-94B813729ADD}"/>
                </a:ext>
              </a:extLst>
            </p:cNvPr>
            <p:cNvSpPr/>
            <p:nvPr/>
          </p:nvSpPr>
          <p:spPr>
            <a:xfrm>
              <a:off x="6632857" y="6855146"/>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B8FE2644-5ED8-376D-4A5C-D83EDDCBC112}"/>
                </a:ext>
              </a:extLst>
            </p:cNvPr>
            <p:cNvSpPr/>
            <p:nvPr/>
          </p:nvSpPr>
          <p:spPr>
            <a:xfrm>
              <a:off x="6630379" y="7041256"/>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rapezoid 49">
              <a:extLst>
                <a:ext uri="{FF2B5EF4-FFF2-40B4-BE49-F238E27FC236}">
                  <a16:creationId xmlns:a16="http://schemas.microsoft.com/office/drawing/2014/main" id="{7C050DE4-8AEF-D6E3-01EA-FC258E611828}"/>
                </a:ext>
              </a:extLst>
            </p:cNvPr>
            <p:cNvSpPr/>
            <p:nvPr/>
          </p:nvSpPr>
          <p:spPr>
            <a:xfrm>
              <a:off x="6505133" y="7227367"/>
              <a:ext cx="1188720" cy="232807"/>
            </a:xfrm>
            <a:prstGeom prst="trapezoid">
              <a:avLst>
                <a:gd name="adj" fmla="val 52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5306FB55-DF5F-6E9F-E5C1-00EC33176635}"/>
              </a:ext>
            </a:extLst>
          </p:cNvPr>
          <p:cNvGrpSpPr/>
          <p:nvPr/>
        </p:nvGrpSpPr>
        <p:grpSpPr>
          <a:xfrm>
            <a:off x="5152639" y="2155829"/>
            <a:ext cx="833106" cy="3296238"/>
            <a:chOff x="6505133" y="2305570"/>
            <a:chExt cx="1188720" cy="5154604"/>
          </a:xfrm>
          <a:solidFill>
            <a:schemeClr val="bg1">
              <a:lumMod val="95000"/>
            </a:schemeClr>
          </a:solidFill>
        </p:grpSpPr>
        <p:sp>
          <p:nvSpPr>
            <p:cNvPr id="52" name="Rectangle: Rounded Corners 51">
              <a:extLst>
                <a:ext uri="{FF2B5EF4-FFF2-40B4-BE49-F238E27FC236}">
                  <a16:creationId xmlns:a16="http://schemas.microsoft.com/office/drawing/2014/main" id="{12EF001B-1EB9-C302-D6E9-BC19173170A7}"/>
                </a:ext>
              </a:extLst>
            </p:cNvPr>
            <p:cNvSpPr/>
            <p:nvPr/>
          </p:nvSpPr>
          <p:spPr>
            <a:xfrm>
              <a:off x="6523697" y="2305570"/>
              <a:ext cx="1156309" cy="146304"/>
            </a:xfrm>
            <a:prstGeom prst="roundRect">
              <a:avLst>
                <a:gd name="adj" fmla="val 3419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F322C1C4-58CB-C025-6FE7-B16FD9345C52}"/>
                </a:ext>
              </a:extLst>
            </p:cNvPr>
            <p:cNvSpPr/>
            <p:nvPr/>
          </p:nvSpPr>
          <p:spPr>
            <a:xfrm>
              <a:off x="6576071" y="2532785"/>
              <a:ext cx="1051560"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Rounded Corners 53">
              <a:extLst>
                <a:ext uri="{FF2B5EF4-FFF2-40B4-BE49-F238E27FC236}">
                  <a16:creationId xmlns:a16="http://schemas.microsoft.com/office/drawing/2014/main" id="{127423C0-56FD-0757-DFB6-206194A554FC}"/>
                </a:ext>
              </a:extLst>
            </p:cNvPr>
            <p:cNvSpPr/>
            <p:nvPr/>
          </p:nvSpPr>
          <p:spPr>
            <a:xfrm>
              <a:off x="6632738" y="2736828"/>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6CF82C7-875C-182E-4F3A-BA920E5DA3F5}"/>
                </a:ext>
              </a:extLst>
            </p:cNvPr>
            <p:cNvSpPr/>
            <p:nvPr/>
          </p:nvSpPr>
          <p:spPr>
            <a:xfrm>
              <a:off x="6946249"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E949F3B-F34B-EE5C-C52F-651F32DA387A}"/>
                </a:ext>
              </a:extLst>
            </p:cNvPr>
            <p:cNvSpPr/>
            <p:nvPr/>
          </p:nvSpPr>
          <p:spPr>
            <a:xfrm>
              <a:off x="7130650"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358218B9-A094-E82E-4659-49E822798434}"/>
                </a:ext>
              </a:extLst>
            </p:cNvPr>
            <p:cNvSpPr/>
            <p:nvPr/>
          </p:nvSpPr>
          <p:spPr>
            <a:xfrm>
              <a:off x="7315051"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CD2EBBC-0DED-F2F6-39E0-6E118A441F9A}"/>
                </a:ext>
              </a:extLst>
            </p:cNvPr>
            <p:cNvSpPr/>
            <p:nvPr/>
          </p:nvSpPr>
          <p:spPr>
            <a:xfrm>
              <a:off x="6761848" y="2878096"/>
              <a:ext cx="128016" cy="40003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DB092A7D-A1F9-8E15-458D-E9E443516C78}"/>
                </a:ext>
              </a:extLst>
            </p:cNvPr>
            <p:cNvSpPr/>
            <p:nvPr/>
          </p:nvSpPr>
          <p:spPr>
            <a:xfrm>
              <a:off x="6632857" y="6855146"/>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70316161-A75C-C2BE-6997-0A60DA2EE5C0}"/>
                </a:ext>
              </a:extLst>
            </p:cNvPr>
            <p:cNvSpPr/>
            <p:nvPr/>
          </p:nvSpPr>
          <p:spPr>
            <a:xfrm>
              <a:off x="6630379" y="7041256"/>
              <a:ext cx="938227" cy="146304"/>
            </a:xfrm>
            <a:prstGeom prst="roundRect">
              <a:avLst>
                <a:gd name="adj" fmla="val 3922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rapezoid 60">
              <a:extLst>
                <a:ext uri="{FF2B5EF4-FFF2-40B4-BE49-F238E27FC236}">
                  <a16:creationId xmlns:a16="http://schemas.microsoft.com/office/drawing/2014/main" id="{4EC436E0-E6B2-AE79-7C64-38D9AE01F2D3}"/>
                </a:ext>
              </a:extLst>
            </p:cNvPr>
            <p:cNvSpPr/>
            <p:nvPr/>
          </p:nvSpPr>
          <p:spPr>
            <a:xfrm>
              <a:off x="6505133" y="7227367"/>
              <a:ext cx="1188720" cy="232807"/>
            </a:xfrm>
            <a:prstGeom prst="trapezoid">
              <a:avLst>
                <a:gd name="adj" fmla="val 5249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E9F979F4-8290-D7A7-1BE6-B85B6E0C8FE1}"/>
              </a:ext>
            </a:extLst>
          </p:cNvPr>
          <p:cNvSpPr txBox="1"/>
          <p:nvPr/>
        </p:nvSpPr>
        <p:spPr>
          <a:xfrm>
            <a:off x="521622" y="2235727"/>
            <a:ext cx="5050859" cy="3323987"/>
          </a:xfrm>
          <a:prstGeom prst="rect">
            <a:avLst/>
          </a:prstGeom>
          <a:noFill/>
        </p:spPr>
        <p:txBody>
          <a:bodyPr wrap="square" lIns="91440" tIns="45720" rIns="91440" bIns="45720" anchor="t">
            <a:spAutoFit/>
          </a:bodyPr>
          <a:lstStyle/>
          <a:p>
            <a:pPr marL="342900" indent="-342900">
              <a:buFont typeface="+mj-lt"/>
              <a:buAutoNum type="arabicParenR"/>
            </a:pPr>
            <a:r>
              <a:rPr lang="en-US" sz="1400" b="1" dirty="0">
                <a:ea typeface="+mn-lt"/>
                <a:cs typeface="+mn-lt"/>
              </a:rPr>
              <a:t>Arima with 2 </a:t>
            </a:r>
            <a:r>
              <a:rPr lang="en-US" sz="1400" b="1" dirty="0" err="1">
                <a:ea typeface="+mn-lt"/>
                <a:cs typeface="+mn-lt"/>
              </a:rPr>
              <a:t>Xreg</a:t>
            </a:r>
            <a:r>
              <a:rPr lang="en-US" sz="1400" b="1" dirty="0">
                <a:ea typeface="+mn-lt"/>
                <a:cs typeface="+mn-lt"/>
              </a:rPr>
              <a:t> and with 4 </a:t>
            </a:r>
            <a:r>
              <a:rPr lang="en-US" sz="1400" b="1" dirty="0" err="1">
                <a:ea typeface="+mn-lt"/>
                <a:cs typeface="+mn-lt"/>
              </a:rPr>
              <a:t>Xreg</a:t>
            </a:r>
            <a:r>
              <a:rPr lang="en-US" sz="1400" b="1" dirty="0">
                <a:ea typeface="+mn-lt"/>
                <a:cs typeface="+mn-lt"/>
              </a:rPr>
              <a:t> </a:t>
            </a:r>
            <a:r>
              <a:rPr lang="en-US" sz="1400" dirty="0">
                <a:ea typeface="+mn-lt"/>
                <a:cs typeface="+mn-lt"/>
              </a:rPr>
              <a:t>have the lowest MSE in on both expanding and sliding window, while </a:t>
            </a:r>
            <a:r>
              <a:rPr lang="en-US" sz="1400" b="1" dirty="0">
                <a:ea typeface="+mn-lt"/>
                <a:cs typeface="+mn-lt"/>
              </a:rPr>
              <a:t>Arima with 2 </a:t>
            </a:r>
            <a:r>
              <a:rPr lang="en-US" sz="1400" b="1" dirty="0" err="1">
                <a:ea typeface="+mn-lt"/>
                <a:cs typeface="+mn-lt"/>
              </a:rPr>
              <a:t>Xreg</a:t>
            </a:r>
            <a:r>
              <a:rPr lang="en-US" sz="1400" b="1" dirty="0">
                <a:ea typeface="+mn-lt"/>
                <a:cs typeface="+mn-lt"/>
              </a:rPr>
              <a:t> is simpler and more explainable as it has fewer variables. </a:t>
            </a:r>
          </a:p>
          <a:p>
            <a:pPr marL="342900" indent="-342900">
              <a:buFont typeface="+mj-lt"/>
              <a:buAutoNum type="arabicParenR"/>
            </a:pPr>
            <a:endParaRPr lang="en-US" sz="1400" b="1" dirty="0">
              <a:ea typeface="+mn-lt"/>
              <a:cs typeface="+mn-lt"/>
            </a:endParaRPr>
          </a:p>
          <a:p>
            <a:pPr marL="342900" indent="-342900">
              <a:buFont typeface="+mj-lt"/>
              <a:buAutoNum type="arabicParenR"/>
            </a:pPr>
            <a:r>
              <a:rPr lang="en-US" sz="1400" dirty="0">
                <a:ea typeface="+mn-lt"/>
                <a:cs typeface="+mn-lt"/>
              </a:rPr>
              <a:t>Although</a:t>
            </a:r>
            <a:r>
              <a:rPr lang="en-US" sz="1400" dirty="0">
                <a:ea typeface="等线"/>
                <a:cs typeface="+mn-lt"/>
              </a:rPr>
              <a:t> </a:t>
            </a:r>
            <a:r>
              <a:rPr lang="en-US" sz="1400" dirty="0">
                <a:ea typeface="+mn-lt"/>
                <a:cs typeface="+mn-lt"/>
              </a:rPr>
              <a:t>Arima with 2 </a:t>
            </a:r>
            <a:r>
              <a:rPr lang="en-US" sz="1400" dirty="0" err="1">
                <a:ea typeface="+mn-lt"/>
                <a:cs typeface="+mn-lt"/>
              </a:rPr>
              <a:t>Xreg</a:t>
            </a:r>
            <a:r>
              <a:rPr lang="en-US" sz="1400" dirty="0">
                <a:ea typeface="等线"/>
                <a:cs typeface="+mn-lt"/>
              </a:rPr>
              <a:t> have larger </a:t>
            </a:r>
            <a:r>
              <a:rPr lang="en-US" sz="1400" dirty="0" err="1">
                <a:ea typeface="+mn-lt"/>
                <a:cs typeface="+mn-lt"/>
              </a:rPr>
              <a:t>AICc</a:t>
            </a:r>
            <a:r>
              <a:rPr lang="en-US" sz="1400" dirty="0">
                <a:ea typeface="+mn-lt"/>
                <a:cs typeface="+mn-lt"/>
              </a:rPr>
              <a:t> and BIC than Seasonal Arima models. We think it is acceptable because those models are performed on </a:t>
            </a:r>
            <a:r>
              <a:rPr lang="en-US" sz="1400" b="1" dirty="0">
                <a:ea typeface="+mn-lt"/>
                <a:cs typeface="+mn-lt"/>
              </a:rPr>
              <a:t>log transformed data</a:t>
            </a:r>
            <a:r>
              <a:rPr lang="en-US" sz="1400" dirty="0">
                <a:ea typeface="+mn-lt"/>
                <a:cs typeface="+mn-lt"/>
              </a:rPr>
              <a:t>, which may increase the data variance and reduces the penalty added by </a:t>
            </a:r>
            <a:r>
              <a:rPr lang="en-US" sz="1400" dirty="0" err="1">
                <a:ea typeface="+mn-lt"/>
                <a:cs typeface="+mn-lt"/>
              </a:rPr>
              <a:t>AICc</a:t>
            </a:r>
            <a:r>
              <a:rPr lang="en-US" sz="1400" dirty="0">
                <a:ea typeface="+mn-lt"/>
                <a:cs typeface="+mn-lt"/>
              </a:rPr>
              <a:t>.</a:t>
            </a:r>
          </a:p>
          <a:p>
            <a:pPr marL="342900" indent="-342900">
              <a:buFont typeface="+mj-lt"/>
              <a:buAutoNum type="arabicParenR"/>
            </a:pPr>
            <a:endParaRPr lang="en-US" sz="1400" dirty="0">
              <a:ea typeface="+mn-lt"/>
              <a:cs typeface="+mn-lt"/>
            </a:endParaRPr>
          </a:p>
          <a:p>
            <a:pPr marL="342900" indent="-342900">
              <a:buFont typeface="+mj-lt"/>
              <a:buAutoNum type="arabicParenR"/>
            </a:pPr>
            <a:r>
              <a:rPr lang="en-US" sz="1400" dirty="0">
                <a:cs typeface="Calibri"/>
              </a:rPr>
              <a:t>As for the purpose of our model, we think that </a:t>
            </a:r>
            <a:r>
              <a:rPr lang="en-US" sz="1400" b="1" dirty="0">
                <a:cs typeface="Calibri"/>
              </a:rPr>
              <a:t>accuracy is the most important consideration</a:t>
            </a:r>
            <a:r>
              <a:rPr lang="en-US" sz="1400" dirty="0">
                <a:cs typeface="Calibri"/>
              </a:rPr>
              <a:t> for business implementation, we thus choose the model based more on MSE and MAPE instead of </a:t>
            </a:r>
            <a:r>
              <a:rPr lang="en-US" sz="1400" dirty="0" err="1">
                <a:cs typeface="Calibri"/>
              </a:rPr>
              <a:t>AICc</a:t>
            </a:r>
            <a:r>
              <a:rPr lang="en-US" sz="1400" dirty="0">
                <a:cs typeface="Calibri"/>
              </a:rPr>
              <a:t> and BIC.</a:t>
            </a:r>
          </a:p>
        </p:txBody>
      </p:sp>
      <p:sp>
        <p:nvSpPr>
          <p:cNvPr id="66" name="Isosceles Triangle 65">
            <a:extLst>
              <a:ext uri="{FF2B5EF4-FFF2-40B4-BE49-F238E27FC236}">
                <a16:creationId xmlns:a16="http://schemas.microsoft.com/office/drawing/2014/main" id="{57D540A2-9867-51AA-1A37-04F55837327F}"/>
              </a:ext>
            </a:extLst>
          </p:cNvPr>
          <p:cNvSpPr/>
          <p:nvPr/>
        </p:nvSpPr>
        <p:spPr>
          <a:xfrm rot="5400000">
            <a:off x="4465364" y="3622034"/>
            <a:ext cx="4201897" cy="587396"/>
          </a:xfrm>
          <a:prstGeom prst="triangle">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0FC0D3F1-34E2-3EC1-F0AB-AAC2D2C20176}"/>
              </a:ext>
            </a:extLst>
          </p:cNvPr>
          <p:cNvGrpSpPr/>
          <p:nvPr/>
        </p:nvGrpSpPr>
        <p:grpSpPr>
          <a:xfrm>
            <a:off x="7071389" y="1860818"/>
            <a:ext cx="4765709" cy="1379652"/>
            <a:chOff x="8610357" y="2202377"/>
            <a:chExt cx="4765709" cy="1379652"/>
          </a:xfrm>
        </p:grpSpPr>
        <p:sp>
          <p:nvSpPr>
            <p:cNvPr id="68" name="Arrow: Chevron 67">
              <a:extLst>
                <a:ext uri="{FF2B5EF4-FFF2-40B4-BE49-F238E27FC236}">
                  <a16:creationId xmlns:a16="http://schemas.microsoft.com/office/drawing/2014/main" id="{9F754C1E-2B39-1D3C-3F96-5132E2B3E532}"/>
                </a:ext>
              </a:extLst>
            </p:cNvPr>
            <p:cNvSpPr/>
            <p:nvPr/>
          </p:nvSpPr>
          <p:spPr>
            <a:xfrm rot="5400000">
              <a:off x="8450903" y="2361831"/>
              <a:ext cx="1379652" cy="1060743"/>
            </a:xfrm>
            <a:prstGeom prst="chevron">
              <a:avLst>
                <a:gd name="adj" fmla="val 24941"/>
              </a:avLst>
            </a:prstGeom>
            <a:solidFill>
              <a:srgbClr val="003A6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000" b="1">
                  <a:solidFill>
                    <a:schemeClr val="bg1"/>
                  </a:solidFill>
                </a:rPr>
                <a:t>1</a:t>
              </a:r>
            </a:p>
          </p:txBody>
        </p:sp>
        <p:sp>
          <p:nvSpPr>
            <p:cNvPr id="69" name="Rectangle 68">
              <a:extLst>
                <a:ext uri="{FF2B5EF4-FFF2-40B4-BE49-F238E27FC236}">
                  <a16:creationId xmlns:a16="http://schemas.microsoft.com/office/drawing/2014/main" id="{330EAE49-2065-FF6C-3B80-DF2170A1AAF7}"/>
                </a:ext>
              </a:extLst>
            </p:cNvPr>
            <p:cNvSpPr/>
            <p:nvPr/>
          </p:nvSpPr>
          <p:spPr>
            <a:xfrm>
              <a:off x="9671101" y="2209251"/>
              <a:ext cx="3704965" cy="109728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Precision is the main consideration. We think the prediction will </a:t>
              </a:r>
              <a:r>
                <a:rPr lang="en-US" sz="1600" b="1" u="sng" dirty="0">
                  <a:solidFill>
                    <a:schemeClr val="tx1"/>
                  </a:solidFill>
                </a:rPr>
                <a:t>affect people’s business and daily activities. </a:t>
              </a:r>
              <a:endParaRPr lang="en-US" sz="1600" dirty="0">
                <a:solidFill>
                  <a:schemeClr val="tx1"/>
                </a:solidFill>
              </a:endParaRPr>
            </a:p>
          </p:txBody>
        </p:sp>
      </p:grpSp>
      <p:grpSp>
        <p:nvGrpSpPr>
          <p:cNvPr id="70" name="Group 69">
            <a:extLst>
              <a:ext uri="{FF2B5EF4-FFF2-40B4-BE49-F238E27FC236}">
                <a16:creationId xmlns:a16="http://schemas.microsoft.com/office/drawing/2014/main" id="{2A8672BB-2820-E80C-21AA-93817A211807}"/>
              </a:ext>
            </a:extLst>
          </p:cNvPr>
          <p:cNvGrpSpPr/>
          <p:nvPr/>
        </p:nvGrpSpPr>
        <p:grpSpPr>
          <a:xfrm>
            <a:off x="7071389" y="3335511"/>
            <a:ext cx="4765709" cy="1474695"/>
            <a:chOff x="8610357" y="3766134"/>
            <a:chExt cx="4765709" cy="1474695"/>
          </a:xfrm>
        </p:grpSpPr>
        <p:sp>
          <p:nvSpPr>
            <p:cNvPr id="71" name="Arrow: Chevron 70">
              <a:extLst>
                <a:ext uri="{FF2B5EF4-FFF2-40B4-BE49-F238E27FC236}">
                  <a16:creationId xmlns:a16="http://schemas.microsoft.com/office/drawing/2014/main" id="{4BA983D1-B90F-42A1-FF40-7691E33E4194}"/>
                </a:ext>
              </a:extLst>
            </p:cNvPr>
            <p:cNvSpPr/>
            <p:nvPr/>
          </p:nvSpPr>
          <p:spPr>
            <a:xfrm rot="5400000">
              <a:off x="8403381" y="3973110"/>
              <a:ext cx="1474695" cy="1060743"/>
            </a:xfrm>
            <a:prstGeom prst="chevron">
              <a:avLst>
                <a:gd name="adj" fmla="val 24941"/>
              </a:avLst>
            </a:prstGeom>
            <a:solidFill>
              <a:srgbClr val="003A6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000" b="1">
                  <a:solidFill>
                    <a:schemeClr val="bg1"/>
                  </a:solidFill>
                </a:rPr>
                <a:t>2</a:t>
              </a:r>
            </a:p>
          </p:txBody>
        </p:sp>
        <p:sp>
          <p:nvSpPr>
            <p:cNvPr id="72" name="Rectangle 71">
              <a:extLst>
                <a:ext uri="{FF2B5EF4-FFF2-40B4-BE49-F238E27FC236}">
                  <a16:creationId xmlns:a16="http://schemas.microsoft.com/office/drawing/2014/main" id="{1CC03B17-1F15-D2ED-98A9-7F07D67F6F51}"/>
                </a:ext>
              </a:extLst>
            </p:cNvPr>
            <p:cNvSpPr/>
            <p:nvPr/>
          </p:nvSpPr>
          <p:spPr>
            <a:xfrm>
              <a:off x="9671101" y="3769571"/>
              <a:ext cx="3704965" cy="1188883"/>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Our models are mainly designed for </a:t>
              </a:r>
              <a:r>
                <a:rPr lang="en-US" sz="1600" b="1" u="sng" dirty="0">
                  <a:solidFill>
                    <a:schemeClr val="tx1"/>
                  </a:solidFill>
                </a:rPr>
                <a:t>governments or big enterprises. </a:t>
              </a:r>
              <a:r>
                <a:rPr lang="en-US" sz="1600" dirty="0">
                  <a:solidFill>
                    <a:schemeClr val="tx1"/>
                  </a:solidFill>
                </a:rPr>
                <a:t>Therefore, we assume the customers at lease have some purchase abilities since the </a:t>
              </a:r>
              <a:r>
                <a:rPr lang="en-US" sz="1600" dirty="0" err="1">
                  <a:solidFill>
                    <a:schemeClr val="tx1"/>
                  </a:solidFill>
                </a:rPr>
                <a:t>AICc</a:t>
              </a:r>
              <a:r>
                <a:rPr lang="en-US" sz="1600" dirty="0">
                  <a:solidFill>
                    <a:schemeClr val="tx1"/>
                  </a:solidFill>
                </a:rPr>
                <a:t> and BIC are relatively high.</a:t>
              </a:r>
            </a:p>
          </p:txBody>
        </p:sp>
      </p:grpSp>
      <p:grpSp>
        <p:nvGrpSpPr>
          <p:cNvPr id="73" name="Group 72">
            <a:extLst>
              <a:ext uri="{FF2B5EF4-FFF2-40B4-BE49-F238E27FC236}">
                <a16:creationId xmlns:a16="http://schemas.microsoft.com/office/drawing/2014/main" id="{A32E7684-BAA5-ECC7-488A-8899DA00B206}"/>
              </a:ext>
            </a:extLst>
          </p:cNvPr>
          <p:cNvGrpSpPr/>
          <p:nvPr/>
        </p:nvGrpSpPr>
        <p:grpSpPr>
          <a:xfrm>
            <a:off x="7071389" y="4810205"/>
            <a:ext cx="4765709" cy="1379653"/>
            <a:chOff x="8610357" y="5329892"/>
            <a:chExt cx="4765709" cy="1379653"/>
          </a:xfrm>
        </p:grpSpPr>
        <p:sp>
          <p:nvSpPr>
            <p:cNvPr id="74" name="Arrow: Chevron 73">
              <a:extLst>
                <a:ext uri="{FF2B5EF4-FFF2-40B4-BE49-F238E27FC236}">
                  <a16:creationId xmlns:a16="http://schemas.microsoft.com/office/drawing/2014/main" id="{74EF4C80-DB3F-5970-209D-F91E88B23D60}"/>
                </a:ext>
              </a:extLst>
            </p:cNvPr>
            <p:cNvSpPr/>
            <p:nvPr/>
          </p:nvSpPr>
          <p:spPr>
            <a:xfrm rot="5400000">
              <a:off x="8450903" y="5489347"/>
              <a:ext cx="1379652" cy="1060743"/>
            </a:xfrm>
            <a:prstGeom prst="chevron">
              <a:avLst>
                <a:gd name="adj" fmla="val 24941"/>
              </a:avLst>
            </a:prstGeom>
            <a:solidFill>
              <a:srgbClr val="003A6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4000" b="1">
                  <a:solidFill>
                    <a:schemeClr val="bg1"/>
                  </a:solidFill>
                </a:rPr>
                <a:t>3</a:t>
              </a:r>
            </a:p>
          </p:txBody>
        </p:sp>
        <p:sp>
          <p:nvSpPr>
            <p:cNvPr id="75" name="Rectangle 74">
              <a:extLst>
                <a:ext uri="{FF2B5EF4-FFF2-40B4-BE49-F238E27FC236}">
                  <a16:creationId xmlns:a16="http://schemas.microsoft.com/office/drawing/2014/main" id="{C1E157D0-3AAC-2B95-829A-855444F3EE4D}"/>
                </a:ext>
              </a:extLst>
            </p:cNvPr>
            <p:cNvSpPr/>
            <p:nvPr/>
          </p:nvSpPr>
          <p:spPr>
            <a:xfrm>
              <a:off x="9671101" y="5329892"/>
              <a:ext cx="3704965" cy="1097280"/>
            </a:xfrm>
            <a:prstGeom prst="rect">
              <a:avLst/>
            </a:prstGeom>
            <a:solidFill>
              <a:schemeClr val="tx2">
                <a:lumMod val="40000"/>
                <a:lumOff val="6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b="1" u="sng" dirty="0">
                  <a:solidFill>
                    <a:schemeClr val="tx1"/>
                  </a:solidFill>
                </a:rPr>
                <a:t>Environment protection organization </a:t>
              </a:r>
              <a:r>
                <a:rPr lang="en-US" sz="1600" dirty="0">
                  <a:solidFill>
                    <a:schemeClr val="tx1"/>
                  </a:solidFill>
                </a:rPr>
                <a:t>could use our result to promote related policy and publicize procedures in certain situations.</a:t>
              </a:r>
            </a:p>
          </p:txBody>
        </p:sp>
      </p:grpSp>
      <p:sp>
        <p:nvSpPr>
          <p:cNvPr id="76" name="TextBox 75">
            <a:extLst>
              <a:ext uri="{FF2B5EF4-FFF2-40B4-BE49-F238E27FC236}">
                <a16:creationId xmlns:a16="http://schemas.microsoft.com/office/drawing/2014/main" id="{CE61BC8B-86AD-A4FD-85B7-D25BFCE82920}"/>
              </a:ext>
            </a:extLst>
          </p:cNvPr>
          <p:cNvSpPr txBox="1"/>
          <p:nvPr/>
        </p:nvSpPr>
        <p:spPr>
          <a:xfrm>
            <a:off x="-299737" y="1292639"/>
            <a:ext cx="6905846" cy="400110"/>
          </a:xfrm>
          <a:prstGeom prst="rect">
            <a:avLst/>
          </a:prstGeom>
          <a:noFill/>
        </p:spPr>
        <p:txBody>
          <a:bodyPr wrap="square">
            <a:spAutoFit/>
          </a:bodyPr>
          <a:lstStyle/>
          <a:p>
            <a:pPr algn="ctr"/>
            <a:r>
              <a:rPr lang="en-US" sz="2000" b="1">
                <a:solidFill>
                  <a:srgbClr val="003A6F"/>
                </a:solidFill>
                <a:cs typeface="Calibri"/>
              </a:rPr>
              <a:t>Our theory</a:t>
            </a:r>
          </a:p>
        </p:txBody>
      </p:sp>
      <p:sp>
        <p:nvSpPr>
          <p:cNvPr id="77" name="TextBox 76">
            <a:extLst>
              <a:ext uri="{FF2B5EF4-FFF2-40B4-BE49-F238E27FC236}">
                <a16:creationId xmlns:a16="http://schemas.microsoft.com/office/drawing/2014/main" id="{E785DD50-F93A-3176-E262-BF6EA914599B}"/>
              </a:ext>
            </a:extLst>
          </p:cNvPr>
          <p:cNvSpPr txBox="1"/>
          <p:nvPr/>
        </p:nvSpPr>
        <p:spPr>
          <a:xfrm>
            <a:off x="6860011" y="1317599"/>
            <a:ext cx="5188465" cy="461665"/>
          </a:xfrm>
          <a:prstGeom prst="rect">
            <a:avLst/>
          </a:prstGeom>
          <a:noFill/>
        </p:spPr>
        <p:txBody>
          <a:bodyPr wrap="square">
            <a:spAutoFit/>
          </a:bodyPr>
          <a:lstStyle/>
          <a:p>
            <a:pPr algn="ctr"/>
            <a:r>
              <a:rPr lang="en-US" sz="2400" b="1">
                <a:solidFill>
                  <a:srgbClr val="003A6F"/>
                </a:solidFill>
                <a:cs typeface="Calibri"/>
              </a:rPr>
              <a:t>Business Value</a:t>
            </a:r>
          </a:p>
        </p:txBody>
      </p:sp>
      <p:sp>
        <p:nvSpPr>
          <p:cNvPr id="78" name="TextBox 77">
            <a:extLst>
              <a:ext uri="{FF2B5EF4-FFF2-40B4-BE49-F238E27FC236}">
                <a16:creationId xmlns:a16="http://schemas.microsoft.com/office/drawing/2014/main" id="{56283B7E-FB3D-C7B9-D7BE-B2A794E8CCEB}"/>
              </a:ext>
            </a:extLst>
          </p:cNvPr>
          <p:cNvSpPr txBox="1"/>
          <p:nvPr/>
        </p:nvSpPr>
        <p:spPr>
          <a:xfrm>
            <a:off x="248404" y="5727224"/>
            <a:ext cx="5989113" cy="276999"/>
          </a:xfrm>
          <a:prstGeom prst="rect">
            <a:avLst/>
          </a:prstGeom>
          <a:noFill/>
        </p:spPr>
        <p:txBody>
          <a:bodyPr wrap="square">
            <a:spAutoFit/>
          </a:bodyPr>
          <a:lstStyle/>
          <a:p>
            <a:r>
              <a:rPr lang="en-US" sz="1200" b="1" u="sng" dirty="0">
                <a:ea typeface="+mn-lt"/>
                <a:cs typeface="+mn-lt"/>
              </a:rPr>
              <a:t>Therefore, we select</a:t>
            </a:r>
            <a:r>
              <a:rPr lang="zh-CN" altLang="en-US" sz="1200" b="1" u="sng" dirty="0">
                <a:ea typeface="+mn-lt"/>
                <a:cs typeface="+mn-lt"/>
              </a:rPr>
              <a:t> </a:t>
            </a:r>
            <a:r>
              <a:rPr lang="en-US" sz="1200" b="1" u="sng" dirty="0">
                <a:ea typeface="+mn-lt"/>
                <a:cs typeface="+mn-lt"/>
              </a:rPr>
              <a:t>Arima with 2 </a:t>
            </a:r>
            <a:r>
              <a:rPr lang="en-US" sz="1200" b="1" u="sng" dirty="0" err="1">
                <a:ea typeface="+mn-lt"/>
                <a:cs typeface="+mn-lt"/>
              </a:rPr>
              <a:t>Xreg</a:t>
            </a:r>
            <a:r>
              <a:rPr lang="en-US" sz="1200" b="1" u="sng" dirty="0">
                <a:ea typeface="+mn-lt"/>
                <a:cs typeface="+mn-lt"/>
              </a:rPr>
              <a:t> predicted by Seasonal Arima</a:t>
            </a:r>
            <a:r>
              <a:rPr lang="zh-CN" altLang="en-US" sz="1200" b="1" u="sng" dirty="0">
                <a:ea typeface="+mn-lt"/>
                <a:cs typeface="+mn-lt"/>
              </a:rPr>
              <a:t> </a:t>
            </a:r>
            <a:r>
              <a:rPr lang="en-US" sz="1200" b="1" u="sng" dirty="0">
                <a:ea typeface="+mn-lt"/>
                <a:cs typeface="+mn-lt"/>
              </a:rPr>
              <a:t>as our final model</a:t>
            </a:r>
            <a:r>
              <a:rPr lang="en-US" sz="1200" dirty="0">
                <a:ea typeface="+mn-lt"/>
                <a:cs typeface="+mn-lt"/>
              </a:rPr>
              <a:t>. </a:t>
            </a:r>
            <a:endParaRPr lang="en-US" sz="1200" b="1" dirty="0">
              <a:cs typeface="Calibri"/>
            </a:endParaRPr>
          </a:p>
        </p:txBody>
      </p:sp>
      <p:sp>
        <p:nvSpPr>
          <p:cNvPr id="79" name="Slide Number Placeholder 3">
            <a:extLst>
              <a:ext uri="{FF2B5EF4-FFF2-40B4-BE49-F238E27FC236}">
                <a16:creationId xmlns:a16="http://schemas.microsoft.com/office/drawing/2014/main" id="{2D38C7DC-012B-9905-26A3-56497EE16852}"/>
              </a:ext>
            </a:extLst>
          </p:cNvPr>
          <p:cNvSpPr>
            <a:spLocks noGrp="1"/>
          </p:cNvSpPr>
          <p:nvPr>
            <p:ph type="sldNum" idx="12"/>
          </p:nvPr>
        </p:nvSpPr>
        <p:spPr>
          <a:xfrm>
            <a:off x="11490123" y="6452646"/>
            <a:ext cx="193346" cy="153888"/>
          </a:xfrm>
        </p:spPr>
        <p:txBody>
          <a:bodyPr/>
          <a:lstStyle/>
          <a:p>
            <a:fld id="{00000000-1234-1234-1234-123412341234}" type="slidenum">
              <a:rPr lang="en-US" smtClean="0"/>
              <a:pPr/>
              <a:t>20</a:t>
            </a:fld>
            <a:endParaRPr lang="en-US"/>
          </a:p>
        </p:txBody>
      </p:sp>
      <p:sp>
        <p:nvSpPr>
          <p:cNvPr id="2" name="Rectangle 1">
            <a:extLst>
              <a:ext uri="{FF2B5EF4-FFF2-40B4-BE49-F238E27FC236}">
                <a16:creationId xmlns:a16="http://schemas.microsoft.com/office/drawing/2014/main" id="{E1A94C4F-B28E-42FC-BA00-E14221E955A2}"/>
              </a:ext>
            </a:extLst>
          </p:cNvPr>
          <p:cNvSpPr/>
          <p:nvPr/>
        </p:nvSpPr>
        <p:spPr>
          <a:xfrm>
            <a:off x="216166" y="5660115"/>
            <a:ext cx="5759874" cy="383723"/>
          </a:xfrm>
          <a:prstGeom prst="rect">
            <a:avLst/>
          </a:prstGeom>
          <a:noFill/>
          <a:ln w="381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4766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3366050" cy="584775"/>
          </a:xfrm>
          <a:prstGeom prst="rect">
            <a:avLst/>
          </a:prstGeom>
          <a:noFill/>
        </p:spPr>
        <p:txBody>
          <a:bodyPr wrap="none" rtlCol="0">
            <a:spAutoFit/>
          </a:bodyPr>
          <a:lstStyle/>
          <a:p>
            <a:r>
              <a:rPr lang="en-US" sz="3200" b="1">
                <a:solidFill>
                  <a:srgbClr val="00386B"/>
                </a:solidFill>
              </a:rPr>
              <a:t>Recommendations</a:t>
            </a:r>
          </a:p>
        </p:txBody>
      </p:sp>
      <p:sp>
        <p:nvSpPr>
          <p:cNvPr id="2" name="Slide Number Placeholder 1">
            <a:extLst>
              <a:ext uri="{FF2B5EF4-FFF2-40B4-BE49-F238E27FC236}">
                <a16:creationId xmlns:a16="http://schemas.microsoft.com/office/drawing/2014/main" id="{ED8B1875-F973-49E3-89C8-4AD3D330782B}"/>
              </a:ext>
            </a:extLst>
          </p:cNvPr>
          <p:cNvSpPr>
            <a:spLocks noGrp="1"/>
          </p:cNvSpPr>
          <p:nvPr>
            <p:ph type="sldNum" idx="12"/>
          </p:nvPr>
        </p:nvSpPr>
        <p:spPr/>
        <p:txBody>
          <a:bodyPr/>
          <a:lstStyle/>
          <a:p>
            <a:fld id="{00000000-1234-1234-1234-123412341234}" type="slidenum">
              <a:rPr lang="en-US" smtClean="0"/>
              <a:pPr/>
              <a:t>21</a:t>
            </a:fld>
            <a:endParaRPr lang="en-US"/>
          </a:p>
        </p:txBody>
      </p:sp>
      <p:pic>
        <p:nvPicPr>
          <p:cNvPr id="5" name="Picture 2" descr="C:\Users\michael.collins\Desktop\Investment Ideas\Sweet\facebook-like-icon.png">
            <a:extLst>
              <a:ext uri="{FF2B5EF4-FFF2-40B4-BE49-F238E27FC236}">
                <a16:creationId xmlns:a16="http://schemas.microsoft.com/office/drawing/2014/main" id="{32C014A1-7459-8478-C18D-798AEB41D8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49" y="942568"/>
            <a:ext cx="659193" cy="6131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AFFAA3C-5BF4-A5E3-C9FB-0EF8C693EFC3}"/>
              </a:ext>
            </a:extLst>
          </p:cNvPr>
          <p:cNvSpPr txBox="1">
            <a:spLocks noChangeArrowheads="1"/>
          </p:cNvSpPr>
          <p:nvPr/>
        </p:nvSpPr>
        <p:spPr bwMode="auto">
          <a:xfrm>
            <a:off x="1826109" y="881607"/>
            <a:ext cx="9473262" cy="5509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45720" tIns="91440" rIns="45720" bIns="91440" anchor="t" anchorCtr="0">
            <a:spAutoFit/>
          </a:bodyPr>
          <a:lstStyle>
            <a:lvl1pPr marL="266700" indent="-266700" eaLnBrk="0" hangingPunct="0">
              <a:defRPr sz="1500">
                <a:solidFill>
                  <a:schemeClr val="tx1"/>
                </a:solidFill>
                <a:latin typeface="Arial" charset="0"/>
                <a:ea typeface="楷体_GB2312" pitchFamily="49" charset="-122"/>
              </a:defRPr>
            </a:lvl1pPr>
            <a:lvl2pPr marL="742950" indent="-285750" eaLnBrk="0" hangingPunct="0">
              <a:defRPr sz="1500">
                <a:solidFill>
                  <a:schemeClr val="tx1"/>
                </a:solidFill>
                <a:latin typeface="Arial" charset="0"/>
                <a:ea typeface="楷体_GB2312" pitchFamily="49" charset="-122"/>
              </a:defRPr>
            </a:lvl2pPr>
            <a:lvl3pPr marL="1143000" indent="-228600" eaLnBrk="0" hangingPunct="0">
              <a:defRPr sz="1500">
                <a:solidFill>
                  <a:schemeClr val="tx1"/>
                </a:solidFill>
                <a:latin typeface="Arial" charset="0"/>
                <a:ea typeface="楷体_GB2312" pitchFamily="49" charset="-122"/>
              </a:defRPr>
            </a:lvl3pPr>
            <a:lvl4pPr marL="1600200" indent="-228600" eaLnBrk="0" hangingPunct="0">
              <a:defRPr sz="1500">
                <a:solidFill>
                  <a:schemeClr val="tx1"/>
                </a:solidFill>
                <a:latin typeface="Arial" charset="0"/>
                <a:ea typeface="楷体_GB2312" pitchFamily="49" charset="-122"/>
              </a:defRPr>
            </a:lvl4pPr>
            <a:lvl5pPr marL="2057400" indent="-228600" eaLnBrk="0" hangingPunct="0">
              <a:defRPr sz="1500">
                <a:solidFill>
                  <a:schemeClr val="tx1"/>
                </a:solidFill>
                <a:latin typeface="Arial" charset="0"/>
                <a:ea typeface="楷体_GB2312" pitchFamily="49" charset="-122"/>
              </a:defRPr>
            </a:lvl5pPr>
            <a:lvl6pPr marL="2514600" indent="-228600" eaLnBrk="0" fontAlgn="base" hangingPunct="0">
              <a:spcBef>
                <a:spcPct val="0"/>
              </a:spcBef>
              <a:spcAft>
                <a:spcPct val="0"/>
              </a:spcAft>
              <a:defRPr sz="1500">
                <a:solidFill>
                  <a:schemeClr val="tx1"/>
                </a:solidFill>
                <a:latin typeface="Arial" charset="0"/>
                <a:ea typeface="楷体_GB2312" pitchFamily="49" charset="-122"/>
              </a:defRPr>
            </a:lvl6pPr>
            <a:lvl7pPr marL="2971800" indent="-228600" eaLnBrk="0" fontAlgn="base" hangingPunct="0">
              <a:spcBef>
                <a:spcPct val="0"/>
              </a:spcBef>
              <a:spcAft>
                <a:spcPct val="0"/>
              </a:spcAft>
              <a:defRPr sz="1500">
                <a:solidFill>
                  <a:schemeClr val="tx1"/>
                </a:solidFill>
                <a:latin typeface="Arial" charset="0"/>
                <a:ea typeface="楷体_GB2312" pitchFamily="49" charset="-122"/>
              </a:defRPr>
            </a:lvl7pPr>
            <a:lvl8pPr marL="3429000" indent="-228600" eaLnBrk="0" fontAlgn="base" hangingPunct="0">
              <a:spcBef>
                <a:spcPct val="0"/>
              </a:spcBef>
              <a:spcAft>
                <a:spcPct val="0"/>
              </a:spcAft>
              <a:defRPr sz="1500">
                <a:solidFill>
                  <a:schemeClr val="tx1"/>
                </a:solidFill>
                <a:latin typeface="Arial" charset="0"/>
                <a:ea typeface="楷体_GB2312" pitchFamily="49" charset="-122"/>
              </a:defRPr>
            </a:lvl8pPr>
            <a:lvl9pPr marL="3886200" indent="-228600" eaLnBrk="0" fontAlgn="base" hangingPunct="0">
              <a:spcBef>
                <a:spcPct val="0"/>
              </a:spcBef>
              <a:spcAft>
                <a:spcPct val="0"/>
              </a:spcAft>
              <a:defRPr sz="1500">
                <a:solidFill>
                  <a:schemeClr val="tx1"/>
                </a:solidFill>
                <a:latin typeface="Arial" charset="0"/>
                <a:ea typeface="楷体_GB2312" pitchFamily="49" charset="-122"/>
              </a:defRPr>
            </a:lvl9pPr>
          </a:lstStyle>
          <a:p>
            <a:pPr marL="0" indent="0" algn="l" eaLnBrk="1" hangingPunct="1">
              <a:spcBef>
                <a:spcPts val="200"/>
              </a:spcBef>
              <a:spcAft>
                <a:spcPts val="100"/>
              </a:spcAft>
              <a:buClr>
                <a:srgbClr val="575F6D"/>
              </a:buClr>
            </a:pPr>
            <a:r>
              <a:rPr lang="en-US" altLang="zh-CN" sz="1400" b="1" u="sng" dirty="0">
                <a:solidFill>
                  <a:srgbClr val="000000"/>
                </a:solidFill>
                <a:latin typeface="Calibri" panose="020F0502020204030204" pitchFamily="34" charset="0"/>
                <a:ea typeface="楷体_GB2312"/>
                <a:cs typeface="Calibri" panose="020F0502020204030204" pitchFamily="34" charset="0"/>
              </a:rPr>
              <a:t>Data Overview Problem:</a:t>
            </a:r>
          </a:p>
          <a:p>
            <a:pPr marL="171450" indent="-171450" algn="l" eaLnBrk="1" hangingPunct="1">
              <a:spcBef>
                <a:spcPts val="200"/>
              </a:spcBef>
              <a:spcAft>
                <a:spcPts val="100"/>
              </a:spcAft>
              <a:buClr>
                <a:srgbClr val="575F6D"/>
              </a:buClr>
              <a:buFont typeface="Wingdings" panose="05000000000000000000" pitchFamily="2" charset="2"/>
              <a:buChar char="Ø"/>
            </a:pPr>
            <a:r>
              <a:rPr lang="en-US" altLang="zh-CN" sz="1400" b="1" u="sng" dirty="0">
                <a:solidFill>
                  <a:srgbClr val="000000"/>
                </a:solidFill>
                <a:latin typeface="Calibri" panose="020F0502020204030204" pitchFamily="34" charset="0"/>
                <a:ea typeface="楷体_GB2312"/>
                <a:cs typeface="Calibri" panose="020F0502020204030204" pitchFamily="34" charset="0"/>
              </a:rPr>
              <a:t>Tips 1 – Irregular Peaks</a:t>
            </a:r>
          </a:p>
          <a:p>
            <a:pPr marL="647700" lvl="1" indent="-171450" algn="l" eaLnBrk="1" hangingPunct="1">
              <a:spcBef>
                <a:spcPts val="200"/>
              </a:spcBef>
              <a:spcAft>
                <a:spcPts val="100"/>
              </a:spcAft>
              <a:buClr>
                <a:srgbClr val="575F6D"/>
              </a:buClr>
              <a:buFont typeface="Wingdings" panose="05000000000000000000" pitchFamily="2" charset="2"/>
              <a:buChar char="§"/>
            </a:pPr>
            <a:r>
              <a:rPr lang="en-US" altLang="zh-CN" sz="1400" dirty="0">
                <a:solidFill>
                  <a:srgbClr val="000000"/>
                </a:solidFill>
                <a:latin typeface="Calibri"/>
                <a:ea typeface="楷体_GB2312"/>
                <a:cs typeface="Calibri"/>
              </a:rPr>
              <a:t>The original data has </a:t>
            </a:r>
            <a:r>
              <a:rPr lang="en-US" altLang="zh-CN" sz="1400" b="1" dirty="0">
                <a:solidFill>
                  <a:srgbClr val="000000"/>
                </a:solidFill>
                <a:latin typeface="Calibri"/>
                <a:ea typeface="楷体_GB2312"/>
                <a:cs typeface="Calibri"/>
              </a:rPr>
              <a:t>two peaks </a:t>
            </a:r>
            <a:r>
              <a:rPr lang="en-US" altLang="zh-CN" sz="1400" dirty="0">
                <a:solidFill>
                  <a:srgbClr val="000000"/>
                </a:solidFill>
                <a:latin typeface="Calibri"/>
                <a:ea typeface="楷体_GB2312"/>
                <a:cs typeface="Calibri"/>
              </a:rPr>
              <a:t>in late 2015 and 2016, which may influence our model. There may be some underlying reasons for those two peaks.</a:t>
            </a:r>
          </a:p>
          <a:p>
            <a:pPr marL="171450" indent="-171450" eaLnBrk="1" hangingPunct="1">
              <a:spcBef>
                <a:spcPts val="200"/>
              </a:spcBef>
              <a:spcAft>
                <a:spcPts val="100"/>
              </a:spcAft>
              <a:buClr>
                <a:srgbClr val="575F6D"/>
              </a:buClr>
              <a:buFont typeface="Wingdings" panose="05000000000000000000" pitchFamily="2" charset="2"/>
              <a:buChar char="Ø"/>
            </a:pPr>
            <a:r>
              <a:rPr lang="en-US" altLang="zh-CN" sz="1400" b="1" u="sng" dirty="0">
                <a:solidFill>
                  <a:srgbClr val="000000"/>
                </a:solidFill>
                <a:latin typeface="Calibri" panose="020F0502020204030204" pitchFamily="34" charset="0"/>
                <a:ea typeface="楷体_GB2312"/>
                <a:cs typeface="Calibri" panose="020F0502020204030204" pitchFamily="34" charset="0"/>
              </a:rPr>
              <a:t>Tips 2 – Data Quality</a:t>
            </a:r>
          </a:p>
          <a:p>
            <a:pPr marL="647700" lvl="1" indent="-171450" eaLnBrk="1" hangingPunct="1">
              <a:spcBef>
                <a:spcPts val="200"/>
              </a:spcBef>
              <a:spcAft>
                <a:spcPts val="100"/>
              </a:spcAft>
              <a:buClr>
                <a:srgbClr val="575F6D"/>
              </a:buClr>
              <a:buFont typeface="Wingdings" panose="05000000000000000000" pitchFamily="2" charset="2"/>
              <a:buChar char="§"/>
            </a:pPr>
            <a:r>
              <a:rPr lang="en-US" altLang="zh-CN" sz="1400" dirty="0">
                <a:solidFill>
                  <a:srgbClr val="000000"/>
                </a:solidFill>
                <a:latin typeface="Calibri"/>
                <a:ea typeface="楷体_GB2312"/>
                <a:cs typeface="Calibri"/>
              </a:rPr>
              <a:t>The data is somewhat outdated and contains missing values, might have negative affect when predicting the number of recent years. For supporting better business decision, latest data with less missing values should be used.</a:t>
            </a:r>
          </a:p>
          <a:p>
            <a:pPr marL="476250" lvl="1" indent="0" eaLnBrk="1" hangingPunct="1">
              <a:spcBef>
                <a:spcPts val="200"/>
              </a:spcBef>
              <a:spcAft>
                <a:spcPts val="100"/>
              </a:spcAft>
              <a:buClr>
                <a:srgbClr val="575F6D"/>
              </a:buClr>
            </a:pPr>
            <a:endParaRPr lang="en-US" altLang="zh-CN" sz="1400" dirty="0">
              <a:solidFill>
                <a:srgbClr val="000000"/>
              </a:solidFill>
              <a:latin typeface="Calibri" panose="020F0502020204030204" pitchFamily="34" charset="0"/>
              <a:ea typeface="楷体_GB2312"/>
              <a:cs typeface="Calibri" panose="020F0502020204030204" pitchFamily="34" charset="0"/>
            </a:endParaRPr>
          </a:p>
          <a:p>
            <a:pPr marL="0" indent="0" algn="l" eaLnBrk="1" hangingPunct="1">
              <a:spcBef>
                <a:spcPts val="200"/>
              </a:spcBef>
              <a:spcAft>
                <a:spcPts val="100"/>
              </a:spcAft>
              <a:buClr>
                <a:srgbClr val="575F6D"/>
              </a:buClr>
            </a:pPr>
            <a:r>
              <a:rPr lang="en-US" altLang="zh-CN" sz="1400" b="1" u="sng" dirty="0">
                <a:solidFill>
                  <a:srgbClr val="000000"/>
                </a:solidFill>
                <a:latin typeface="Calibri" panose="020F0502020204030204" pitchFamily="34" charset="0"/>
                <a:ea typeface="楷体_GB2312"/>
                <a:cs typeface="Calibri" panose="020F0502020204030204" pitchFamily="34" charset="0"/>
              </a:rPr>
              <a:t>Users Recommendations:</a:t>
            </a:r>
          </a:p>
          <a:p>
            <a:pPr marL="171450" indent="-171450" algn="l" eaLnBrk="1" hangingPunct="1">
              <a:spcBef>
                <a:spcPts val="200"/>
              </a:spcBef>
              <a:spcAft>
                <a:spcPts val="100"/>
              </a:spcAft>
              <a:buClr>
                <a:srgbClr val="575F6D"/>
              </a:buClr>
              <a:buFont typeface="Wingdings" panose="05000000000000000000" pitchFamily="2" charset="2"/>
              <a:buChar char="Ø"/>
            </a:pPr>
            <a:r>
              <a:rPr lang="en-US" altLang="zh-CN" sz="1400" b="1" u="sng" dirty="0">
                <a:solidFill>
                  <a:srgbClr val="000000"/>
                </a:solidFill>
                <a:latin typeface="Calibri" panose="020F0502020204030204" pitchFamily="34" charset="0"/>
                <a:ea typeface="楷体_GB2312"/>
                <a:cs typeface="Calibri" panose="020F0502020204030204" pitchFamily="34" charset="0"/>
              </a:rPr>
              <a:t>Tips 1 – Efficiency</a:t>
            </a:r>
          </a:p>
          <a:p>
            <a:pPr marL="647700" lvl="1" indent="-171450" algn="l" eaLnBrk="1" hangingPunct="1">
              <a:spcBef>
                <a:spcPts val="200"/>
              </a:spcBef>
              <a:spcAft>
                <a:spcPts val="100"/>
              </a:spcAft>
              <a:buClr>
                <a:srgbClr val="575F6D"/>
              </a:buClr>
              <a:buFont typeface="Wingdings" panose="05000000000000000000" pitchFamily="2" charset="2"/>
              <a:buChar char="§"/>
            </a:pPr>
            <a:r>
              <a:rPr lang="en-US" altLang="zh-CN" sz="1400" dirty="0">
                <a:solidFill>
                  <a:srgbClr val="000000"/>
                </a:solidFill>
                <a:latin typeface="Calibri" panose="020F0502020204030204" pitchFamily="34" charset="0"/>
                <a:ea typeface="楷体_GB2312"/>
                <a:cs typeface="Calibri" panose="020F0502020204030204" pitchFamily="34" charset="0"/>
              </a:rPr>
              <a:t>The cross-validation method is very </a:t>
            </a:r>
            <a:r>
              <a:rPr lang="en-US" altLang="zh-CN" sz="1400" b="1" dirty="0">
                <a:solidFill>
                  <a:srgbClr val="000000"/>
                </a:solidFill>
                <a:latin typeface="Calibri" panose="020F0502020204030204" pitchFamily="34" charset="0"/>
                <a:ea typeface="楷体_GB2312"/>
                <a:cs typeface="Calibri" panose="020F0502020204030204" pitchFamily="34" charset="0"/>
              </a:rPr>
              <a:t>computationally expensive and time-consuming</a:t>
            </a:r>
            <a:r>
              <a:rPr lang="en-US" altLang="zh-CN" sz="1400" dirty="0">
                <a:solidFill>
                  <a:srgbClr val="000000"/>
                </a:solidFill>
                <a:latin typeface="Calibri" panose="020F0502020204030204" pitchFamily="34" charset="0"/>
                <a:ea typeface="楷体_GB2312"/>
                <a:cs typeface="Calibri" panose="020F0502020204030204" pitchFamily="34" charset="0"/>
              </a:rPr>
              <a:t>.  Further models should carefully implement the method.</a:t>
            </a:r>
          </a:p>
          <a:p>
            <a:pPr marL="171450" lvl="1" indent="-171450" eaLnBrk="1" hangingPunct="1">
              <a:spcBef>
                <a:spcPts val="200"/>
              </a:spcBef>
              <a:spcAft>
                <a:spcPts val="100"/>
              </a:spcAft>
              <a:buClr>
                <a:srgbClr val="575F6D"/>
              </a:buClr>
              <a:buFont typeface="Wingdings" panose="05000000000000000000" pitchFamily="2" charset="2"/>
              <a:buChar char="Ø"/>
            </a:pPr>
            <a:r>
              <a:rPr lang="en-US" altLang="zh-CN" sz="1400" b="1" u="sng" dirty="0">
                <a:solidFill>
                  <a:srgbClr val="000000"/>
                </a:solidFill>
                <a:latin typeface="Calibri" panose="020F0502020204030204" pitchFamily="34" charset="0"/>
                <a:ea typeface="楷体_GB2312"/>
                <a:cs typeface="Calibri" panose="020F0502020204030204" pitchFamily="34" charset="0"/>
              </a:rPr>
              <a:t>Tips 2 – Money</a:t>
            </a:r>
          </a:p>
          <a:p>
            <a:pPr marL="647700" lvl="1" indent="-171450" eaLnBrk="1" hangingPunct="1">
              <a:spcBef>
                <a:spcPts val="200"/>
              </a:spcBef>
              <a:spcAft>
                <a:spcPts val="100"/>
              </a:spcAft>
              <a:buClr>
                <a:srgbClr val="575F6D"/>
              </a:buClr>
              <a:buFont typeface="Wingdings" panose="05000000000000000000" pitchFamily="2" charset="2"/>
              <a:buChar char="§"/>
            </a:pPr>
            <a:r>
              <a:rPr lang="en-US" altLang="zh-CN" sz="1400" dirty="0">
                <a:solidFill>
                  <a:srgbClr val="000000"/>
                </a:solidFill>
                <a:latin typeface="Calibri" panose="020F0502020204030204" pitchFamily="34" charset="0"/>
                <a:ea typeface="楷体_GB2312"/>
                <a:cs typeface="Calibri" panose="020F0502020204030204" pitchFamily="34" charset="0"/>
              </a:rPr>
              <a:t>Like we mentioned before, this method also will take more cost when we have a bigger dataset and would like provide guidance over the whole city.</a:t>
            </a:r>
            <a:endParaRPr lang="en-US" altLang="zh-CN" sz="1200" dirty="0">
              <a:solidFill>
                <a:srgbClr val="000000"/>
              </a:solidFill>
              <a:latin typeface="Calibri" panose="020F0502020204030204" pitchFamily="34" charset="0"/>
              <a:ea typeface="楷体_GB2312"/>
              <a:cs typeface="Calibri" panose="020F0502020204030204" pitchFamily="34" charset="0"/>
            </a:endParaRPr>
          </a:p>
          <a:p>
            <a:pPr marL="476250" lvl="1" indent="0" algn="l" eaLnBrk="1" hangingPunct="1">
              <a:spcBef>
                <a:spcPts val="200"/>
              </a:spcBef>
              <a:spcAft>
                <a:spcPts val="100"/>
              </a:spcAft>
              <a:buClr>
                <a:srgbClr val="575F6D"/>
              </a:buClr>
            </a:pPr>
            <a:endParaRPr lang="en-US" altLang="zh-CN" sz="1400" dirty="0">
              <a:solidFill>
                <a:srgbClr val="000000"/>
              </a:solidFill>
              <a:latin typeface="Calibri" panose="020F0502020204030204" pitchFamily="34" charset="0"/>
              <a:ea typeface="楷体_GB2312"/>
              <a:cs typeface="Calibri" panose="020F0502020204030204" pitchFamily="34" charset="0"/>
            </a:endParaRPr>
          </a:p>
          <a:p>
            <a:pPr marL="0" indent="0" algn="l" eaLnBrk="1" hangingPunct="1">
              <a:spcBef>
                <a:spcPts val="200"/>
              </a:spcBef>
              <a:spcAft>
                <a:spcPts val="100"/>
              </a:spcAft>
              <a:buClr>
                <a:srgbClr val="575F6D"/>
              </a:buClr>
            </a:pPr>
            <a:r>
              <a:rPr lang="en-US" altLang="zh-CN" sz="1400" b="1" u="sng" dirty="0">
                <a:solidFill>
                  <a:srgbClr val="000000"/>
                </a:solidFill>
                <a:latin typeface="Calibri" panose="020F0502020204030204" pitchFamily="34" charset="0"/>
                <a:ea typeface="楷体_GB2312"/>
                <a:cs typeface="Calibri" panose="020F0502020204030204" pitchFamily="34" charset="0"/>
              </a:rPr>
              <a:t>Further Consideration:</a:t>
            </a:r>
          </a:p>
          <a:p>
            <a:pPr marL="171450" indent="-171450" algn="l" eaLnBrk="1" hangingPunct="1">
              <a:spcBef>
                <a:spcPts val="200"/>
              </a:spcBef>
              <a:spcAft>
                <a:spcPts val="100"/>
              </a:spcAft>
              <a:buClr>
                <a:srgbClr val="575F6D"/>
              </a:buClr>
              <a:buFont typeface="Wingdings" panose="05000000000000000000" pitchFamily="2" charset="2"/>
              <a:buChar char="Ø"/>
            </a:pPr>
            <a:r>
              <a:rPr lang="en-US" altLang="zh-CN" sz="1400" b="1" u="sng" dirty="0">
                <a:solidFill>
                  <a:srgbClr val="000000"/>
                </a:solidFill>
                <a:latin typeface="Calibri" panose="020F0502020204030204" pitchFamily="34" charset="0"/>
                <a:ea typeface="楷体_GB2312"/>
                <a:cs typeface="Calibri" panose="020F0502020204030204" pitchFamily="34" charset="0"/>
              </a:rPr>
              <a:t>Tips 1 – Improvement</a:t>
            </a:r>
          </a:p>
          <a:p>
            <a:pPr marL="647700" lvl="1" indent="-171450" algn="l" eaLnBrk="1" hangingPunct="1">
              <a:spcBef>
                <a:spcPts val="200"/>
              </a:spcBef>
              <a:spcAft>
                <a:spcPts val="100"/>
              </a:spcAft>
              <a:buClr>
                <a:srgbClr val="575F6D"/>
              </a:buClr>
              <a:buFont typeface="Wingdings" panose="05000000000000000000" pitchFamily="2" charset="2"/>
              <a:buChar char="§"/>
            </a:pPr>
            <a:r>
              <a:rPr lang="en-US" altLang="zh-CN" sz="1400" dirty="0">
                <a:solidFill>
                  <a:srgbClr val="000000"/>
                </a:solidFill>
                <a:latin typeface="Calibri" panose="020F0502020204030204" pitchFamily="34" charset="0"/>
                <a:ea typeface="楷体_GB2312"/>
                <a:cs typeface="Calibri" panose="020F0502020204030204" pitchFamily="34" charset="0"/>
              </a:rPr>
              <a:t>Although the data is stationary according to KPSS test, it is still worth trying </a:t>
            </a:r>
            <a:r>
              <a:rPr lang="en-US" altLang="zh-CN" sz="1400" b="1" dirty="0">
                <a:solidFill>
                  <a:srgbClr val="000000"/>
                </a:solidFill>
                <a:latin typeface="Calibri" panose="020F0502020204030204" pitchFamily="34" charset="0"/>
                <a:ea typeface="楷体_GB2312"/>
                <a:cs typeface="Calibri" panose="020F0502020204030204" pitchFamily="34" charset="0"/>
              </a:rPr>
              <a:t>transformation and differencing</a:t>
            </a:r>
            <a:r>
              <a:rPr lang="en-US" altLang="zh-CN" sz="1400" dirty="0">
                <a:solidFill>
                  <a:srgbClr val="000000"/>
                </a:solidFill>
                <a:latin typeface="Calibri" panose="020F0502020204030204" pitchFamily="34" charset="0"/>
                <a:ea typeface="楷体_GB2312"/>
                <a:cs typeface="Calibri" panose="020F0502020204030204" pitchFamily="34" charset="0"/>
              </a:rPr>
              <a:t> based on ACF plots and time series decomposition.</a:t>
            </a:r>
          </a:p>
          <a:p>
            <a:pPr marL="647700" lvl="1" indent="-171450" algn="l" eaLnBrk="1" hangingPunct="1">
              <a:spcBef>
                <a:spcPts val="200"/>
              </a:spcBef>
              <a:spcAft>
                <a:spcPts val="100"/>
              </a:spcAft>
              <a:buClr>
                <a:srgbClr val="575F6D"/>
              </a:buClr>
              <a:buFont typeface="Wingdings" panose="05000000000000000000" pitchFamily="2" charset="2"/>
              <a:buChar char="§"/>
            </a:pPr>
            <a:endParaRPr lang="en-US" altLang="zh-CN" sz="1400" dirty="0">
              <a:solidFill>
                <a:srgbClr val="000000"/>
              </a:solidFill>
              <a:latin typeface="Calibri" panose="020F0502020204030204" pitchFamily="34" charset="0"/>
              <a:ea typeface="楷体_GB2312"/>
              <a:cs typeface="Calibri" panose="020F0502020204030204" pitchFamily="34" charset="0"/>
            </a:endParaRPr>
          </a:p>
          <a:p>
            <a:pPr marL="647700" lvl="1" indent="-171450" algn="l" eaLnBrk="1" hangingPunct="1">
              <a:spcBef>
                <a:spcPts val="200"/>
              </a:spcBef>
              <a:spcAft>
                <a:spcPts val="100"/>
              </a:spcAft>
              <a:buClr>
                <a:srgbClr val="575F6D"/>
              </a:buClr>
              <a:buFont typeface="Wingdings" panose="05000000000000000000" pitchFamily="2" charset="2"/>
              <a:buChar char="§"/>
            </a:pPr>
            <a:endParaRPr lang="en-US" altLang="zh-CN" sz="1200" dirty="0">
              <a:solidFill>
                <a:srgbClr val="000000"/>
              </a:solidFill>
              <a:latin typeface="Calibri" panose="020F0502020204030204" pitchFamily="34" charset="0"/>
              <a:ea typeface="楷体_GB2312"/>
              <a:cs typeface="Calibri" panose="020F0502020204030204" pitchFamily="34" charset="0"/>
            </a:endParaRPr>
          </a:p>
        </p:txBody>
      </p:sp>
      <p:pic>
        <p:nvPicPr>
          <p:cNvPr id="7" name="Picture 2" descr="C:\Users\michael.collins\Desktop\Investment Ideas\Sweet\facebook-like-icon.png">
            <a:extLst>
              <a:ext uri="{FF2B5EF4-FFF2-40B4-BE49-F238E27FC236}">
                <a16:creationId xmlns:a16="http://schemas.microsoft.com/office/drawing/2014/main" id="{86B98406-6E1D-7D8D-C29E-9F5F9C6031B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47" y="2819310"/>
            <a:ext cx="659193" cy="6131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ichael.collins\Desktop\Investment Ideas\Sweet\facebook-like-icon.png">
            <a:extLst>
              <a:ext uri="{FF2B5EF4-FFF2-40B4-BE49-F238E27FC236}">
                <a16:creationId xmlns:a16="http://schemas.microsoft.com/office/drawing/2014/main" id="{C5191A03-86ED-4B88-1B2E-68CC5C59CC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47" y="4725128"/>
            <a:ext cx="659193" cy="613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541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127" name="TextBox 126">
            <a:extLst>
              <a:ext uri="{FF2B5EF4-FFF2-40B4-BE49-F238E27FC236}">
                <a16:creationId xmlns:a16="http://schemas.microsoft.com/office/drawing/2014/main" id="{C8C14327-FFDF-99D7-DF62-2A64972261BA}"/>
              </a:ext>
            </a:extLst>
          </p:cNvPr>
          <p:cNvSpPr txBox="1"/>
          <p:nvPr/>
        </p:nvSpPr>
        <p:spPr>
          <a:xfrm>
            <a:off x="868886" y="3030635"/>
            <a:ext cx="5915735" cy="584775"/>
          </a:xfrm>
          <a:prstGeom prst="rect">
            <a:avLst/>
          </a:prstGeom>
          <a:noFill/>
        </p:spPr>
        <p:txBody>
          <a:bodyPr wrap="square" rtlCol="0">
            <a:spAutoFit/>
          </a:bodyPr>
          <a:lstStyle/>
          <a:p>
            <a:r>
              <a:rPr lang="en-US" sz="3200" b="1">
                <a:solidFill>
                  <a:srgbClr val="00386B"/>
                </a:solidFill>
              </a:rPr>
              <a:t>Appendix</a:t>
            </a:r>
          </a:p>
        </p:txBody>
      </p:sp>
      <p:sp>
        <p:nvSpPr>
          <p:cNvPr id="3" name="Text Placeholder 2">
            <a:extLst>
              <a:ext uri="{FF2B5EF4-FFF2-40B4-BE49-F238E27FC236}">
                <a16:creationId xmlns:a16="http://schemas.microsoft.com/office/drawing/2014/main" id="{753CD6F8-38C8-4B92-3AA1-639505D21D49}"/>
              </a:ext>
            </a:extLst>
          </p:cNvPr>
          <p:cNvSpPr>
            <a:spLocks noGrp="1"/>
          </p:cNvSpPr>
          <p:nvPr>
            <p:ph type="body" idx="1"/>
          </p:nvPr>
        </p:nvSpPr>
        <p:spPr>
          <a:xfrm>
            <a:off x="440274" y="6431067"/>
            <a:ext cx="10005753" cy="110800"/>
          </a:xfrm>
        </p:spPr>
        <p:txBody>
          <a:bodyPr/>
          <a:lstStyle/>
          <a:p>
            <a:endParaRPr lang="en-US"/>
          </a:p>
        </p:txBody>
      </p:sp>
      <p:sp>
        <p:nvSpPr>
          <p:cNvPr id="4" name="Slide Number Placeholder 3">
            <a:extLst>
              <a:ext uri="{FF2B5EF4-FFF2-40B4-BE49-F238E27FC236}">
                <a16:creationId xmlns:a16="http://schemas.microsoft.com/office/drawing/2014/main" id="{E52D5373-6EDC-7F88-4FD1-5F4E0E6610FB}"/>
              </a:ext>
            </a:extLst>
          </p:cNvPr>
          <p:cNvSpPr>
            <a:spLocks noGrp="1"/>
          </p:cNvSpPr>
          <p:nvPr>
            <p:ph type="sldNum" idx="12"/>
          </p:nvPr>
        </p:nvSpPr>
        <p:spPr>
          <a:xfrm>
            <a:off x="11490123" y="6452646"/>
            <a:ext cx="193346" cy="153888"/>
          </a:xfrm>
        </p:spPr>
        <p:txBody>
          <a:bodyPr/>
          <a:lstStyle/>
          <a:p>
            <a:fld id="{00000000-1234-1234-1234-123412341234}" type="slidenum">
              <a:rPr lang="en-US" smtClean="0"/>
              <a:pPr/>
              <a:t>22</a:t>
            </a:fld>
            <a:endParaRPr lang="en-US"/>
          </a:p>
        </p:txBody>
      </p:sp>
    </p:spTree>
    <p:extLst>
      <p:ext uri="{BB962C8B-B14F-4D97-AF65-F5344CB8AC3E}">
        <p14:creationId xmlns:p14="http://schemas.microsoft.com/office/powerpoint/2010/main" val="1045644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D6D0DD-F26C-DDFD-0DFC-90B420A849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922A43-2B1F-1856-09DD-B97E7DDDE578}"/>
              </a:ext>
            </a:extLst>
          </p:cNvPr>
          <p:cNvSpPr>
            <a:spLocks noGrp="1"/>
          </p:cNvSpPr>
          <p:nvPr>
            <p:ph type="sldNum" idx="12"/>
          </p:nvPr>
        </p:nvSpPr>
        <p:spPr/>
        <p:txBody>
          <a:bodyPr/>
          <a:lstStyle/>
          <a:p>
            <a:fld id="{00000000-1234-1234-1234-123412341234}" type="slidenum">
              <a:rPr lang="en-US" smtClean="0"/>
              <a:pPr/>
              <a:t>23</a:t>
            </a:fld>
            <a:endParaRPr lang="en-US"/>
          </a:p>
        </p:txBody>
      </p:sp>
      <p:sp>
        <p:nvSpPr>
          <p:cNvPr id="11" name="TextBox 10">
            <a:extLst>
              <a:ext uri="{FF2B5EF4-FFF2-40B4-BE49-F238E27FC236}">
                <a16:creationId xmlns:a16="http://schemas.microsoft.com/office/drawing/2014/main" id="{7E547CE4-AE09-63E4-6618-E346B49F01D3}"/>
              </a:ext>
            </a:extLst>
          </p:cNvPr>
          <p:cNvSpPr txBox="1"/>
          <p:nvPr/>
        </p:nvSpPr>
        <p:spPr>
          <a:xfrm>
            <a:off x="106887" y="168165"/>
            <a:ext cx="1808508" cy="584775"/>
          </a:xfrm>
          <a:prstGeom prst="rect">
            <a:avLst/>
          </a:prstGeom>
          <a:noFill/>
        </p:spPr>
        <p:txBody>
          <a:bodyPr wrap="none" lIns="91440" tIns="45720" rIns="91440" bIns="45720" rtlCol="0" anchor="t">
            <a:spAutoFit/>
          </a:bodyPr>
          <a:lstStyle/>
          <a:p>
            <a:r>
              <a:rPr lang="en-US" sz="3200" b="1" dirty="0">
                <a:solidFill>
                  <a:srgbClr val="00386B"/>
                </a:solidFill>
              </a:rPr>
              <a:t>Appendix</a:t>
            </a:r>
          </a:p>
        </p:txBody>
      </p:sp>
      <p:pic>
        <p:nvPicPr>
          <p:cNvPr id="6" name="Picture 5" descr="Chart, line chart&#10;&#10;Description automatically generated">
            <a:extLst>
              <a:ext uri="{FF2B5EF4-FFF2-40B4-BE49-F238E27FC236}">
                <a16:creationId xmlns:a16="http://schemas.microsoft.com/office/drawing/2014/main" id="{8889234D-4E62-A542-C374-32FD294878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857" y="2174212"/>
            <a:ext cx="5213636" cy="3282893"/>
          </a:xfrm>
          <a:prstGeom prst="rect">
            <a:avLst/>
          </a:prstGeom>
        </p:spPr>
      </p:pic>
      <p:pic>
        <p:nvPicPr>
          <p:cNvPr id="9" name="Picture 8">
            <a:extLst>
              <a:ext uri="{FF2B5EF4-FFF2-40B4-BE49-F238E27FC236}">
                <a16:creationId xmlns:a16="http://schemas.microsoft.com/office/drawing/2014/main" id="{0090269F-A1FD-4F19-39AB-5A5A6242B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174212"/>
            <a:ext cx="5114752" cy="3127726"/>
          </a:xfrm>
          <a:prstGeom prst="rect">
            <a:avLst/>
          </a:prstGeom>
        </p:spPr>
      </p:pic>
    </p:spTree>
    <p:extLst>
      <p:ext uri="{BB962C8B-B14F-4D97-AF65-F5344CB8AC3E}">
        <p14:creationId xmlns:p14="http://schemas.microsoft.com/office/powerpoint/2010/main" val="1362424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D6D0DD-F26C-DDFD-0DFC-90B420A849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922A43-2B1F-1856-09DD-B97E7DDDE578}"/>
              </a:ext>
            </a:extLst>
          </p:cNvPr>
          <p:cNvSpPr>
            <a:spLocks noGrp="1"/>
          </p:cNvSpPr>
          <p:nvPr>
            <p:ph type="sldNum" idx="12"/>
          </p:nvPr>
        </p:nvSpPr>
        <p:spPr/>
        <p:txBody>
          <a:bodyPr/>
          <a:lstStyle/>
          <a:p>
            <a:fld id="{00000000-1234-1234-1234-123412341234}" type="slidenum">
              <a:rPr lang="en-US" smtClean="0"/>
              <a:pPr/>
              <a:t>24</a:t>
            </a:fld>
            <a:endParaRPr lang="en-US"/>
          </a:p>
        </p:txBody>
      </p:sp>
      <p:sp>
        <p:nvSpPr>
          <p:cNvPr id="11" name="TextBox 10">
            <a:extLst>
              <a:ext uri="{FF2B5EF4-FFF2-40B4-BE49-F238E27FC236}">
                <a16:creationId xmlns:a16="http://schemas.microsoft.com/office/drawing/2014/main" id="{7E547CE4-AE09-63E4-6618-E346B49F01D3}"/>
              </a:ext>
            </a:extLst>
          </p:cNvPr>
          <p:cNvSpPr txBox="1"/>
          <p:nvPr/>
        </p:nvSpPr>
        <p:spPr>
          <a:xfrm>
            <a:off x="106887" y="168165"/>
            <a:ext cx="1808508" cy="584775"/>
          </a:xfrm>
          <a:prstGeom prst="rect">
            <a:avLst/>
          </a:prstGeom>
          <a:noFill/>
        </p:spPr>
        <p:txBody>
          <a:bodyPr wrap="none" lIns="91440" tIns="45720" rIns="91440" bIns="45720" rtlCol="0" anchor="t">
            <a:spAutoFit/>
          </a:bodyPr>
          <a:lstStyle/>
          <a:p>
            <a:r>
              <a:rPr lang="en-US" sz="3200" b="1" dirty="0">
                <a:solidFill>
                  <a:srgbClr val="00386B"/>
                </a:solidFill>
              </a:rPr>
              <a:t>Appendix</a:t>
            </a:r>
          </a:p>
        </p:txBody>
      </p:sp>
      <p:pic>
        <p:nvPicPr>
          <p:cNvPr id="5" name="Picture 4" descr="Chart&#10;&#10;Description automatically generated">
            <a:extLst>
              <a:ext uri="{FF2B5EF4-FFF2-40B4-BE49-F238E27FC236}">
                <a16:creationId xmlns:a16="http://schemas.microsoft.com/office/drawing/2014/main" id="{0CD54AC0-2486-1791-4201-25128FFB59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41" y="2167283"/>
            <a:ext cx="5543826" cy="3435050"/>
          </a:xfrm>
          <a:prstGeom prst="rect">
            <a:avLst/>
          </a:prstGeom>
        </p:spPr>
      </p:pic>
      <p:pic>
        <p:nvPicPr>
          <p:cNvPr id="8" name="Picture 7" descr="Chart&#10;&#10;Description automatically generated">
            <a:extLst>
              <a:ext uri="{FF2B5EF4-FFF2-40B4-BE49-F238E27FC236}">
                <a16:creationId xmlns:a16="http://schemas.microsoft.com/office/drawing/2014/main" id="{6DA55A6D-4582-DBE7-D0B6-C1079A5A1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367" y="2167283"/>
            <a:ext cx="5655922" cy="3498717"/>
          </a:xfrm>
          <a:prstGeom prst="rect">
            <a:avLst/>
          </a:prstGeom>
        </p:spPr>
      </p:pic>
    </p:spTree>
    <p:extLst>
      <p:ext uri="{BB962C8B-B14F-4D97-AF65-F5344CB8AC3E}">
        <p14:creationId xmlns:p14="http://schemas.microsoft.com/office/powerpoint/2010/main" val="2447628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4" name="Text Placeholder 3">
            <a:extLst>
              <a:ext uri="{FF2B5EF4-FFF2-40B4-BE49-F238E27FC236}">
                <a16:creationId xmlns:a16="http://schemas.microsoft.com/office/drawing/2014/main" id="{E522236F-224C-473B-849B-C4CEFCF7CE39}"/>
              </a:ext>
            </a:extLst>
          </p:cNvPr>
          <p:cNvSpPr>
            <a:spLocks noGrp="1"/>
          </p:cNvSpPr>
          <p:nvPr>
            <p:ph type="body" idx="1"/>
          </p:nvPr>
        </p:nvSpPr>
        <p:spPr/>
        <p:txBody>
          <a:bodyPr/>
          <a:lstStyle/>
          <a:p>
            <a:r>
              <a:rPr lang="en-US"/>
              <a:t>1. </a:t>
            </a:r>
            <a:r>
              <a:rPr lang="en-US" err="1"/>
              <a:t>niehs</a:t>
            </a:r>
            <a:r>
              <a:rPr lang="en-US"/>
              <a:t>; 2. UCI </a:t>
            </a:r>
          </a:p>
        </p:txBody>
      </p:sp>
      <p:sp>
        <p:nvSpPr>
          <p:cNvPr id="61" name="Google Shape;61;p3"/>
          <p:cNvSpPr txBox="1"/>
          <p:nvPr/>
        </p:nvSpPr>
        <p:spPr>
          <a:xfrm>
            <a:off x="2541029" y="3087756"/>
            <a:ext cx="8710066" cy="1642361"/>
          </a:xfrm>
          <a:prstGeom prst="rect">
            <a:avLst/>
          </a:prstGeom>
          <a:noFill/>
          <a:ln w="9525" cap="flat" cmpd="sng">
            <a:solidFill>
              <a:srgbClr val="575F6D"/>
            </a:solidFill>
            <a:prstDash val="solid"/>
            <a:miter lim="800000"/>
            <a:headEnd type="none" w="sm" len="sm"/>
            <a:tailEnd type="none" w="sm" len="sm"/>
          </a:ln>
        </p:spPr>
        <p:txBody>
          <a:bodyPr spcFirstLastPara="1" wrap="square" lIns="45700" tIns="91425" rIns="45700" bIns="91425" anchor="t" anchorCtr="0">
            <a:noAutofit/>
          </a:bodyPr>
          <a:lstStyle/>
          <a:p>
            <a:pPr marL="171450" indent="-171450">
              <a:buClr>
                <a:schemeClr val="dk1"/>
              </a:buClr>
              <a:buSzPts val="900"/>
              <a:buFont typeface="Noto Sans Symbols"/>
              <a:buChar char="⮚"/>
            </a:pPr>
            <a:r>
              <a:rPr lang="en-US" sz="1200" b="1">
                <a:solidFill>
                  <a:schemeClr val="dk1"/>
                </a:solidFill>
                <a:latin typeface="Calibri" panose="020F0502020204030204" pitchFamily="34" charset="0"/>
                <a:cs typeface="Calibri" panose="020F0502020204030204" pitchFamily="34" charset="0"/>
                <a:sym typeface="Arial"/>
              </a:rPr>
              <a:t>Categories of Air Pollution</a:t>
            </a:r>
          </a:p>
          <a:p>
            <a:pPr marL="649224" indent="-171450">
              <a:buClr>
                <a:schemeClr val="dk1"/>
              </a:buClr>
              <a:buSzPts val="900"/>
              <a:buFont typeface="Wingdings" panose="05000000000000000000" pitchFamily="2" charset="2"/>
              <a:buChar char="§"/>
            </a:pPr>
            <a:r>
              <a:rPr lang="en-US" sz="1200">
                <a:solidFill>
                  <a:schemeClr val="dk1"/>
                </a:solidFill>
                <a:latin typeface="Calibri" panose="020F0502020204030204" pitchFamily="34" charset="0"/>
                <a:cs typeface="Calibri" panose="020F0502020204030204" pitchFamily="34" charset="0"/>
              </a:rPr>
              <a:t>There are different categories(PM 2.5, SO2, NO2 etc.) of air pollutions in our problem and prediction. As the region we are researching, PM 2.5 </a:t>
            </a:r>
            <a:r>
              <a:rPr lang="en-US" sz="1200" b="1">
                <a:solidFill>
                  <a:schemeClr val="dk1"/>
                </a:solidFill>
                <a:latin typeface="Calibri" panose="020F0502020204030204" pitchFamily="34" charset="0"/>
                <a:cs typeface="Calibri" panose="020F0502020204030204" pitchFamily="34" charset="0"/>
              </a:rPr>
              <a:t>is one of the major problem</a:t>
            </a:r>
            <a:r>
              <a:rPr lang="en-US" sz="1200">
                <a:solidFill>
                  <a:schemeClr val="dk1"/>
                </a:solidFill>
                <a:latin typeface="Calibri" panose="020F0502020204030204" pitchFamily="34" charset="0"/>
                <a:cs typeface="Calibri" panose="020F0502020204030204" pitchFamily="34" charset="0"/>
              </a:rPr>
              <a:t> we would like to focus in China. </a:t>
            </a:r>
          </a:p>
          <a:p>
            <a:pPr marL="171450" indent="-171450">
              <a:buClr>
                <a:schemeClr val="dk1"/>
              </a:buClr>
              <a:buSzPts val="900"/>
              <a:buFont typeface="Noto Sans Symbols"/>
              <a:buChar char="⮚"/>
            </a:pPr>
            <a:r>
              <a:rPr lang="en-US" sz="1200" b="1">
                <a:solidFill>
                  <a:schemeClr val="dk1"/>
                </a:solidFill>
                <a:latin typeface="Calibri" panose="020F0502020204030204" pitchFamily="34" charset="0"/>
                <a:cs typeface="Calibri" panose="020F0502020204030204" pitchFamily="34" charset="0"/>
                <a:sym typeface="Arial"/>
              </a:rPr>
              <a:t>Prediction</a:t>
            </a:r>
            <a:endParaRPr lang="en-US" sz="1200">
              <a:solidFill>
                <a:schemeClr val="dk1"/>
              </a:solidFill>
              <a:latin typeface="Calibri" panose="020F0502020204030204" pitchFamily="34" charset="0"/>
              <a:cs typeface="Calibri" panose="020F0502020204030204" pitchFamily="34" charset="0"/>
              <a:sym typeface="Arial"/>
            </a:endParaRPr>
          </a:p>
          <a:p>
            <a:pPr marL="647700" lvl="4" indent="-171450">
              <a:spcBef>
                <a:spcPts val="200"/>
              </a:spcBef>
              <a:buClr>
                <a:schemeClr val="dk1"/>
              </a:buClr>
              <a:buSzPts val="900"/>
              <a:buFont typeface="Wingdings" panose="05000000000000000000" pitchFamily="2" charset="2"/>
              <a:buChar char="§"/>
            </a:pPr>
            <a:r>
              <a:rPr lang="en-US" sz="1200">
                <a:solidFill>
                  <a:schemeClr val="dk1"/>
                </a:solidFill>
                <a:latin typeface="Calibri" panose="020F0502020204030204" pitchFamily="34" charset="0"/>
                <a:cs typeface="Calibri" panose="020F0502020204030204" pitchFamily="34" charset="0"/>
                <a:sym typeface="Arial"/>
              </a:rPr>
              <a:t>PM 2.5 will lead short-term health effects such as eye, nose, throat and lung irritation, coughing, sneezing, runny nose and shortness of breath. This will affect schools, companies, and outdoor activities running. </a:t>
            </a:r>
          </a:p>
          <a:p>
            <a:pPr marL="647700" lvl="4" indent="-171450">
              <a:spcBef>
                <a:spcPts val="200"/>
              </a:spcBef>
              <a:buClr>
                <a:schemeClr val="dk1"/>
              </a:buClr>
              <a:buSzPts val="900"/>
              <a:buFont typeface="Wingdings" panose="05000000000000000000" pitchFamily="2" charset="2"/>
              <a:buChar char="§"/>
            </a:pPr>
            <a:r>
              <a:rPr lang="en-US" sz="1200">
                <a:solidFill>
                  <a:schemeClr val="dk1"/>
                </a:solidFill>
                <a:latin typeface="Calibri" panose="020F0502020204030204" pitchFamily="34" charset="0"/>
                <a:cs typeface="Calibri" panose="020F0502020204030204" pitchFamily="34" charset="0"/>
                <a:sym typeface="Arial"/>
              </a:rPr>
              <a:t>Predicting PM 2.5 ahead of time will help governments and companies to make reasonable procedures to </a:t>
            </a:r>
            <a:r>
              <a:rPr lang="en-US" sz="1200" b="1" u="sng">
                <a:solidFill>
                  <a:schemeClr val="dk1"/>
                </a:solidFill>
                <a:latin typeface="Calibri" panose="020F0502020204030204" pitchFamily="34" charset="0"/>
                <a:cs typeface="Calibri" panose="020F0502020204030204" pitchFamily="34" charset="0"/>
                <a:sym typeface="Arial"/>
              </a:rPr>
              <a:t>protect people’s health and reduce economic loss.</a:t>
            </a:r>
            <a:endParaRPr sz="1100" b="1" u="sng">
              <a:solidFill>
                <a:schemeClr val="dk1"/>
              </a:solidFill>
              <a:latin typeface="Calibri" panose="020F0502020204030204" pitchFamily="34" charset="0"/>
              <a:cs typeface="Calibri" panose="020F0502020204030204" pitchFamily="34" charset="0"/>
              <a:sym typeface="Arial"/>
            </a:endParaRPr>
          </a:p>
        </p:txBody>
      </p:sp>
      <p:sp>
        <p:nvSpPr>
          <p:cNvPr id="62" name="Google Shape;62;p3"/>
          <p:cNvSpPr txBox="1"/>
          <p:nvPr/>
        </p:nvSpPr>
        <p:spPr>
          <a:xfrm>
            <a:off x="446797" y="3087756"/>
            <a:ext cx="699563" cy="1642361"/>
          </a:xfrm>
          <a:prstGeom prst="rect">
            <a:avLst/>
          </a:prstGeom>
          <a:solidFill>
            <a:srgbClr val="00386B"/>
          </a:solidFill>
          <a:ln>
            <a:noFill/>
          </a:ln>
          <a:effectLst>
            <a:outerShdw dist="35921" dir="2700000" algn="ctr" rotWithShape="0">
              <a:srgbClr val="808080"/>
            </a:outerShdw>
          </a:effectLst>
        </p:spPr>
        <p:txBody>
          <a:bodyPr spcFirstLastPara="1" wrap="square" lIns="36000" tIns="45700" rIns="45700" bIns="45700" anchor="ctr" anchorCtr="0">
            <a:noAutofit/>
          </a:bodyPr>
          <a:lstStyle/>
          <a:p>
            <a:pPr algn="ctr"/>
            <a:r>
              <a:rPr lang="en-US" sz="1200" b="1">
                <a:solidFill>
                  <a:srgbClr val="FFFFFF"/>
                </a:solidFill>
                <a:latin typeface="Calibri" panose="020F0502020204030204" pitchFamily="34" charset="0"/>
                <a:cs typeface="Calibri" panose="020F0502020204030204" pitchFamily="34" charset="0"/>
              </a:rPr>
              <a:t>Problem Related</a:t>
            </a:r>
            <a:endParaRPr sz="1200" b="1">
              <a:solidFill>
                <a:srgbClr val="FFFFFF"/>
              </a:solidFill>
              <a:latin typeface="Calibri" panose="020F0502020204030204" pitchFamily="34" charset="0"/>
              <a:cs typeface="Calibri" panose="020F0502020204030204" pitchFamily="34" charset="0"/>
            </a:endParaRPr>
          </a:p>
        </p:txBody>
      </p:sp>
      <p:sp>
        <p:nvSpPr>
          <p:cNvPr id="64" name="Google Shape;64;p3"/>
          <p:cNvSpPr txBox="1"/>
          <p:nvPr/>
        </p:nvSpPr>
        <p:spPr>
          <a:xfrm>
            <a:off x="446798" y="1158160"/>
            <a:ext cx="699563" cy="1720040"/>
          </a:xfrm>
          <a:prstGeom prst="rect">
            <a:avLst/>
          </a:prstGeom>
          <a:solidFill>
            <a:srgbClr val="00386B"/>
          </a:solidFill>
          <a:ln>
            <a:noFill/>
          </a:ln>
          <a:effectLst>
            <a:outerShdw dist="35921" dir="2700000" algn="ctr" rotWithShape="0">
              <a:srgbClr val="808080"/>
            </a:outerShdw>
          </a:effectLst>
        </p:spPr>
        <p:txBody>
          <a:bodyPr spcFirstLastPara="1" wrap="square" lIns="36000" tIns="45700" rIns="45700" bIns="45700" anchor="ctr" anchorCtr="0">
            <a:noAutofit/>
          </a:bodyPr>
          <a:lstStyle/>
          <a:p>
            <a:pPr algn="ctr"/>
            <a:r>
              <a:rPr lang="en-US" sz="1200" b="1">
                <a:solidFill>
                  <a:srgbClr val="FFFFFF"/>
                </a:solidFill>
                <a:latin typeface="Calibri" panose="020F0502020204030204" pitchFamily="34" charset="0"/>
                <a:cs typeface="Calibri" panose="020F0502020204030204" pitchFamily="34" charset="0"/>
                <a:sym typeface="Arial"/>
              </a:rPr>
              <a:t> Overview</a:t>
            </a:r>
            <a:endParaRPr sz="1200" b="1">
              <a:solidFill>
                <a:srgbClr val="FFFFFF"/>
              </a:solidFill>
              <a:latin typeface="Calibri" panose="020F0502020204030204" pitchFamily="34" charset="0"/>
              <a:cs typeface="Calibri" panose="020F0502020204030204" pitchFamily="34" charset="0"/>
              <a:sym typeface="Arial"/>
            </a:endParaRPr>
          </a:p>
        </p:txBody>
      </p:sp>
      <p:grpSp>
        <p:nvGrpSpPr>
          <p:cNvPr id="65" name="Google Shape;65;p3"/>
          <p:cNvGrpSpPr/>
          <p:nvPr/>
        </p:nvGrpSpPr>
        <p:grpSpPr>
          <a:xfrm>
            <a:off x="1350919" y="1760544"/>
            <a:ext cx="799739" cy="806414"/>
            <a:chOff x="1211804" y="2409307"/>
            <a:chExt cx="760413" cy="766763"/>
          </a:xfrm>
        </p:grpSpPr>
        <p:sp>
          <p:nvSpPr>
            <p:cNvPr id="66" name="Google Shape;66;p3"/>
            <p:cNvSpPr/>
            <p:nvPr/>
          </p:nvSpPr>
          <p:spPr>
            <a:xfrm>
              <a:off x="1211804" y="2591870"/>
              <a:ext cx="760413" cy="584200"/>
            </a:xfrm>
            <a:custGeom>
              <a:avLst/>
              <a:gdLst/>
              <a:ahLst/>
              <a:cxnLst/>
              <a:rect l="l" t="t" r="r" b="b"/>
              <a:pathLst>
                <a:path w="479" h="368" extrusionOk="0">
                  <a:moveTo>
                    <a:pt x="435" y="0"/>
                  </a:moveTo>
                  <a:lnTo>
                    <a:pt x="410" y="0"/>
                  </a:lnTo>
                  <a:lnTo>
                    <a:pt x="410" y="343"/>
                  </a:lnTo>
                  <a:lnTo>
                    <a:pt x="378" y="343"/>
                  </a:lnTo>
                  <a:lnTo>
                    <a:pt x="378" y="31"/>
                  </a:lnTo>
                  <a:lnTo>
                    <a:pt x="353" y="31"/>
                  </a:lnTo>
                  <a:lnTo>
                    <a:pt x="353" y="343"/>
                  </a:lnTo>
                  <a:lnTo>
                    <a:pt x="322" y="343"/>
                  </a:lnTo>
                  <a:lnTo>
                    <a:pt x="322" y="87"/>
                  </a:lnTo>
                  <a:lnTo>
                    <a:pt x="297" y="87"/>
                  </a:lnTo>
                  <a:lnTo>
                    <a:pt x="297" y="343"/>
                  </a:lnTo>
                  <a:lnTo>
                    <a:pt x="266" y="343"/>
                  </a:lnTo>
                  <a:lnTo>
                    <a:pt x="266" y="144"/>
                  </a:lnTo>
                  <a:lnTo>
                    <a:pt x="241" y="144"/>
                  </a:lnTo>
                  <a:lnTo>
                    <a:pt x="241" y="343"/>
                  </a:lnTo>
                  <a:lnTo>
                    <a:pt x="210" y="343"/>
                  </a:lnTo>
                  <a:lnTo>
                    <a:pt x="210" y="200"/>
                  </a:lnTo>
                  <a:lnTo>
                    <a:pt x="185" y="200"/>
                  </a:lnTo>
                  <a:lnTo>
                    <a:pt x="185" y="343"/>
                  </a:lnTo>
                  <a:lnTo>
                    <a:pt x="153" y="343"/>
                  </a:lnTo>
                  <a:lnTo>
                    <a:pt x="153" y="256"/>
                  </a:lnTo>
                  <a:lnTo>
                    <a:pt x="128" y="256"/>
                  </a:lnTo>
                  <a:lnTo>
                    <a:pt x="128" y="343"/>
                  </a:lnTo>
                  <a:lnTo>
                    <a:pt x="97" y="343"/>
                  </a:lnTo>
                  <a:lnTo>
                    <a:pt x="97" y="306"/>
                  </a:lnTo>
                  <a:lnTo>
                    <a:pt x="72" y="306"/>
                  </a:lnTo>
                  <a:lnTo>
                    <a:pt x="72" y="343"/>
                  </a:lnTo>
                  <a:lnTo>
                    <a:pt x="0" y="343"/>
                  </a:lnTo>
                  <a:lnTo>
                    <a:pt x="0" y="368"/>
                  </a:lnTo>
                  <a:lnTo>
                    <a:pt x="479" y="368"/>
                  </a:lnTo>
                  <a:lnTo>
                    <a:pt x="479" y="343"/>
                  </a:lnTo>
                  <a:lnTo>
                    <a:pt x="435" y="343"/>
                  </a:lnTo>
                  <a:lnTo>
                    <a:pt x="435" y="0"/>
                  </a:lnTo>
                  <a:close/>
                </a:path>
              </a:pathLst>
            </a:custGeom>
            <a:solidFill>
              <a:schemeClr val="dk2"/>
            </a:solidFill>
            <a:ln>
              <a:noFill/>
            </a:ln>
          </p:spPr>
          <p:txBody>
            <a:bodyPr spcFirstLastPara="1" wrap="square" lIns="85675" tIns="42825" rIns="85675" bIns="42825" anchor="t" anchorCtr="0">
              <a:noAutofit/>
            </a:bodyPr>
            <a:lstStyle/>
            <a:p>
              <a:endParaRPr sz="1686">
                <a:solidFill>
                  <a:schemeClr val="dk2"/>
                </a:solidFill>
                <a:latin typeface="Calibri"/>
                <a:ea typeface="Calibri"/>
                <a:cs typeface="Calibri"/>
                <a:sym typeface="Calibri"/>
              </a:endParaRPr>
            </a:p>
          </p:txBody>
        </p:sp>
        <p:sp>
          <p:nvSpPr>
            <p:cNvPr id="67" name="Google Shape;67;p3"/>
            <p:cNvSpPr/>
            <p:nvPr/>
          </p:nvSpPr>
          <p:spPr>
            <a:xfrm>
              <a:off x="1237204" y="2409307"/>
              <a:ext cx="665163" cy="666750"/>
            </a:xfrm>
            <a:custGeom>
              <a:avLst/>
              <a:gdLst/>
              <a:ahLst/>
              <a:cxnLst/>
              <a:rect l="l" t="t" r="r" b="b"/>
              <a:pathLst>
                <a:path w="419" h="420" extrusionOk="0">
                  <a:moveTo>
                    <a:pt x="419" y="86"/>
                  </a:moveTo>
                  <a:lnTo>
                    <a:pt x="419" y="0"/>
                  </a:lnTo>
                  <a:lnTo>
                    <a:pt x="333" y="0"/>
                  </a:lnTo>
                  <a:lnTo>
                    <a:pt x="333" y="25"/>
                  </a:lnTo>
                  <a:lnTo>
                    <a:pt x="376" y="25"/>
                  </a:lnTo>
                  <a:lnTo>
                    <a:pt x="0" y="402"/>
                  </a:lnTo>
                  <a:lnTo>
                    <a:pt x="18" y="420"/>
                  </a:lnTo>
                  <a:lnTo>
                    <a:pt x="394" y="44"/>
                  </a:lnTo>
                  <a:lnTo>
                    <a:pt x="394" y="86"/>
                  </a:lnTo>
                  <a:lnTo>
                    <a:pt x="419" y="86"/>
                  </a:lnTo>
                  <a:close/>
                </a:path>
              </a:pathLst>
            </a:custGeom>
            <a:solidFill>
              <a:schemeClr val="dk2"/>
            </a:solidFill>
            <a:ln>
              <a:noFill/>
            </a:ln>
          </p:spPr>
          <p:txBody>
            <a:bodyPr spcFirstLastPara="1" wrap="square" lIns="85675" tIns="42825" rIns="85675" bIns="42825" anchor="t" anchorCtr="0">
              <a:noAutofit/>
            </a:bodyPr>
            <a:lstStyle/>
            <a:p>
              <a:endParaRPr sz="1686">
                <a:solidFill>
                  <a:schemeClr val="dk2"/>
                </a:solidFill>
                <a:latin typeface="Calibri"/>
                <a:ea typeface="Calibri"/>
                <a:cs typeface="Calibri"/>
                <a:sym typeface="Calibri"/>
              </a:endParaRPr>
            </a:p>
          </p:txBody>
        </p:sp>
      </p:grpSp>
      <p:grpSp>
        <p:nvGrpSpPr>
          <p:cNvPr id="68" name="Google Shape;68;p3"/>
          <p:cNvGrpSpPr/>
          <p:nvPr/>
        </p:nvGrpSpPr>
        <p:grpSpPr>
          <a:xfrm>
            <a:off x="1403080" y="3427563"/>
            <a:ext cx="867621" cy="896302"/>
            <a:chOff x="2498436" y="2145723"/>
            <a:chExt cx="384175" cy="396876"/>
          </a:xfrm>
        </p:grpSpPr>
        <p:sp>
          <p:nvSpPr>
            <p:cNvPr id="69" name="Google Shape;69;p3"/>
            <p:cNvSpPr/>
            <p:nvPr/>
          </p:nvSpPr>
          <p:spPr>
            <a:xfrm>
              <a:off x="2622261" y="2194936"/>
              <a:ext cx="136525" cy="260350"/>
            </a:xfrm>
            <a:custGeom>
              <a:avLst/>
              <a:gdLst/>
              <a:ahLst/>
              <a:cxnLst/>
              <a:rect l="l" t="t" r="r" b="b"/>
              <a:pathLst>
                <a:path w="86" h="164" extrusionOk="0">
                  <a:moveTo>
                    <a:pt x="86" y="164"/>
                  </a:moveTo>
                  <a:lnTo>
                    <a:pt x="78" y="164"/>
                  </a:lnTo>
                  <a:lnTo>
                    <a:pt x="78" y="8"/>
                  </a:lnTo>
                  <a:lnTo>
                    <a:pt x="8" y="8"/>
                  </a:lnTo>
                  <a:lnTo>
                    <a:pt x="8" y="164"/>
                  </a:lnTo>
                  <a:lnTo>
                    <a:pt x="0" y="164"/>
                  </a:lnTo>
                  <a:lnTo>
                    <a:pt x="0" y="0"/>
                  </a:lnTo>
                  <a:lnTo>
                    <a:pt x="86" y="0"/>
                  </a:lnTo>
                  <a:lnTo>
                    <a:pt x="86" y="164"/>
                  </a:lnTo>
                  <a:close/>
                </a:path>
              </a:pathLst>
            </a:cu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0" name="Google Shape;70;p3"/>
            <p:cNvSpPr/>
            <p:nvPr/>
          </p:nvSpPr>
          <p:spPr>
            <a:xfrm>
              <a:off x="2523836" y="24425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1" name="Google Shape;71;p3"/>
            <p:cNvSpPr/>
            <p:nvPr/>
          </p:nvSpPr>
          <p:spPr>
            <a:xfrm>
              <a:off x="2573049" y="24425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2" name="Google Shape;72;p3"/>
            <p:cNvSpPr/>
            <p:nvPr/>
          </p:nvSpPr>
          <p:spPr>
            <a:xfrm>
              <a:off x="2523836" y="24171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3" name="Google Shape;73;p3"/>
            <p:cNvSpPr/>
            <p:nvPr/>
          </p:nvSpPr>
          <p:spPr>
            <a:xfrm>
              <a:off x="2573049" y="24171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4" name="Google Shape;74;p3"/>
            <p:cNvSpPr/>
            <p:nvPr/>
          </p:nvSpPr>
          <p:spPr>
            <a:xfrm>
              <a:off x="2523836" y="2393373"/>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5" name="Google Shape;75;p3"/>
            <p:cNvSpPr/>
            <p:nvPr/>
          </p:nvSpPr>
          <p:spPr>
            <a:xfrm>
              <a:off x="2573049" y="2393373"/>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6" name="Google Shape;76;p3"/>
            <p:cNvSpPr/>
            <p:nvPr/>
          </p:nvSpPr>
          <p:spPr>
            <a:xfrm>
              <a:off x="2523836" y="2367973"/>
              <a:ext cx="85725"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7" name="Google Shape;77;p3"/>
            <p:cNvSpPr/>
            <p:nvPr/>
          </p:nvSpPr>
          <p:spPr>
            <a:xfrm>
              <a:off x="2523836" y="2344161"/>
              <a:ext cx="36513" cy="11113"/>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8" name="Google Shape;78;p3"/>
            <p:cNvSpPr/>
            <p:nvPr/>
          </p:nvSpPr>
          <p:spPr>
            <a:xfrm>
              <a:off x="2573049" y="2344161"/>
              <a:ext cx="36513" cy="11113"/>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79" name="Google Shape;79;p3"/>
            <p:cNvSpPr/>
            <p:nvPr/>
          </p:nvSpPr>
          <p:spPr>
            <a:xfrm>
              <a:off x="2771486" y="24425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0" name="Google Shape;80;p3"/>
            <p:cNvSpPr/>
            <p:nvPr/>
          </p:nvSpPr>
          <p:spPr>
            <a:xfrm>
              <a:off x="2820699" y="24425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1" name="Google Shape;81;p3"/>
            <p:cNvSpPr/>
            <p:nvPr/>
          </p:nvSpPr>
          <p:spPr>
            <a:xfrm>
              <a:off x="2771486" y="24171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2" name="Google Shape;82;p3"/>
            <p:cNvSpPr/>
            <p:nvPr/>
          </p:nvSpPr>
          <p:spPr>
            <a:xfrm>
              <a:off x="2820699" y="24171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3" name="Google Shape;83;p3"/>
            <p:cNvSpPr/>
            <p:nvPr/>
          </p:nvSpPr>
          <p:spPr>
            <a:xfrm>
              <a:off x="2771486" y="2393373"/>
              <a:ext cx="85725"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4" name="Google Shape;84;p3"/>
            <p:cNvSpPr/>
            <p:nvPr/>
          </p:nvSpPr>
          <p:spPr>
            <a:xfrm>
              <a:off x="2771486" y="2367973"/>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5" name="Google Shape;85;p3"/>
            <p:cNvSpPr/>
            <p:nvPr/>
          </p:nvSpPr>
          <p:spPr>
            <a:xfrm>
              <a:off x="2820699" y="2367973"/>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6" name="Google Shape;86;p3"/>
            <p:cNvSpPr/>
            <p:nvPr/>
          </p:nvSpPr>
          <p:spPr>
            <a:xfrm>
              <a:off x="2771486" y="2344161"/>
              <a:ext cx="36513" cy="11113"/>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7" name="Google Shape;87;p3"/>
            <p:cNvSpPr/>
            <p:nvPr/>
          </p:nvSpPr>
          <p:spPr>
            <a:xfrm>
              <a:off x="2820699" y="2344161"/>
              <a:ext cx="36513" cy="11113"/>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8" name="Google Shape;88;p3"/>
            <p:cNvSpPr/>
            <p:nvPr/>
          </p:nvSpPr>
          <p:spPr>
            <a:xfrm>
              <a:off x="2771486" y="2318761"/>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89" name="Google Shape;89;p3"/>
            <p:cNvSpPr/>
            <p:nvPr/>
          </p:nvSpPr>
          <p:spPr>
            <a:xfrm>
              <a:off x="2820699" y="2318761"/>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0" name="Google Shape;90;p3"/>
            <p:cNvSpPr/>
            <p:nvPr/>
          </p:nvSpPr>
          <p:spPr>
            <a:xfrm>
              <a:off x="2771486" y="2293361"/>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1" name="Google Shape;91;p3"/>
            <p:cNvSpPr/>
            <p:nvPr/>
          </p:nvSpPr>
          <p:spPr>
            <a:xfrm>
              <a:off x="2820699" y="2293361"/>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2" name="Google Shape;92;p3"/>
            <p:cNvSpPr/>
            <p:nvPr/>
          </p:nvSpPr>
          <p:spPr>
            <a:xfrm>
              <a:off x="2647661" y="2442586"/>
              <a:ext cx="85725"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3" name="Google Shape;93;p3"/>
            <p:cNvSpPr/>
            <p:nvPr/>
          </p:nvSpPr>
          <p:spPr>
            <a:xfrm>
              <a:off x="2647661" y="24171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4" name="Google Shape;94;p3"/>
            <p:cNvSpPr/>
            <p:nvPr/>
          </p:nvSpPr>
          <p:spPr>
            <a:xfrm>
              <a:off x="2696874" y="2417186"/>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5" name="Google Shape;95;p3"/>
            <p:cNvSpPr/>
            <p:nvPr/>
          </p:nvSpPr>
          <p:spPr>
            <a:xfrm>
              <a:off x="2647661" y="2393373"/>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6" name="Google Shape;96;p3"/>
            <p:cNvSpPr/>
            <p:nvPr/>
          </p:nvSpPr>
          <p:spPr>
            <a:xfrm>
              <a:off x="2696874" y="2393373"/>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7" name="Google Shape;97;p3"/>
            <p:cNvSpPr/>
            <p:nvPr/>
          </p:nvSpPr>
          <p:spPr>
            <a:xfrm>
              <a:off x="2647661" y="2367973"/>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8" name="Google Shape;98;p3"/>
            <p:cNvSpPr/>
            <p:nvPr/>
          </p:nvSpPr>
          <p:spPr>
            <a:xfrm>
              <a:off x="2696874" y="2367973"/>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99" name="Google Shape;99;p3"/>
            <p:cNvSpPr/>
            <p:nvPr/>
          </p:nvSpPr>
          <p:spPr>
            <a:xfrm>
              <a:off x="2647661" y="2344161"/>
              <a:ext cx="36513" cy="11113"/>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0" name="Google Shape;100;p3"/>
            <p:cNvSpPr/>
            <p:nvPr/>
          </p:nvSpPr>
          <p:spPr>
            <a:xfrm>
              <a:off x="2696874" y="2344161"/>
              <a:ext cx="36513" cy="11113"/>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1" name="Google Shape;101;p3"/>
            <p:cNvSpPr/>
            <p:nvPr/>
          </p:nvSpPr>
          <p:spPr>
            <a:xfrm>
              <a:off x="2647661" y="2318761"/>
              <a:ext cx="85725"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2" name="Google Shape;102;p3"/>
            <p:cNvSpPr/>
            <p:nvPr/>
          </p:nvSpPr>
          <p:spPr>
            <a:xfrm>
              <a:off x="2647661" y="2293361"/>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3" name="Google Shape;103;p3"/>
            <p:cNvSpPr/>
            <p:nvPr/>
          </p:nvSpPr>
          <p:spPr>
            <a:xfrm>
              <a:off x="2696874" y="2293361"/>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4" name="Google Shape;104;p3"/>
            <p:cNvSpPr/>
            <p:nvPr/>
          </p:nvSpPr>
          <p:spPr>
            <a:xfrm>
              <a:off x="2647661" y="2269548"/>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5" name="Google Shape;105;p3"/>
            <p:cNvSpPr/>
            <p:nvPr/>
          </p:nvSpPr>
          <p:spPr>
            <a:xfrm>
              <a:off x="2696874" y="2269548"/>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6" name="Google Shape;106;p3"/>
            <p:cNvSpPr/>
            <p:nvPr/>
          </p:nvSpPr>
          <p:spPr>
            <a:xfrm>
              <a:off x="2647661" y="2244148"/>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7" name="Google Shape;107;p3"/>
            <p:cNvSpPr/>
            <p:nvPr/>
          </p:nvSpPr>
          <p:spPr>
            <a:xfrm>
              <a:off x="2696874" y="2244148"/>
              <a:ext cx="3651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8" name="Google Shape;108;p3"/>
            <p:cNvSpPr/>
            <p:nvPr/>
          </p:nvSpPr>
          <p:spPr>
            <a:xfrm>
              <a:off x="2647661" y="2220336"/>
              <a:ext cx="36513" cy="11113"/>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09" name="Google Shape;109;p3"/>
            <p:cNvSpPr/>
            <p:nvPr/>
          </p:nvSpPr>
          <p:spPr>
            <a:xfrm>
              <a:off x="2696874" y="2220336"/>
              <a:ext cx="36513" cy="11113"/>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0" name="Google Shape;110;p3"/>
            <p:cNvSpPr/>
            <p:nvPr/>
          </p:nvSpPr>
          <p:spPr>
            <a:xfrm>
              <a:off x="2523836" y="2293361"/>
              <a:ext cx="85725" cy="38100"/>
            </a:xfrm>
            <a:custGeom>
              <a:avLst/>
              <a:gdLst/>
              <a:ahLst/>
              <a:cxnLst/>
              <a:rect l="l" t="t" r="r" b="b"/>
              <a:pathLst>
                <a:path w="54" h="24" extrusionOk="0">
                  <a:moveTo>
                    <a:pt x="54" y="24"/>
                  </a:moveTo>
                  <a:lnTo>
                    <a:pt x="0" y="24"/>
                  </a:lnTo>
                  <a:lnTo>
                    <a:pt x="0" y="0"/>
                  </a:lnTo>
                  <a:lnTo>
                    <a:pt x="54" y="0"/>
                  </a:lnTo>
                  <a:lnTo>
                    <a:pt x="54" y="24"/>
                  </a:lnTo>
                  <a:close/>
                  <a:moveTo>
                    <a:pt x="8" y="16"/>
                  </a:moveTo>
                  <a:lnTo>
                    <a:pt x="47" y="16"/>
                  </a:lnTo>
                  <a:lnTo>
                    <a:pt x="47" y="8"/>
                  </a:lnTo>
                  <a:lnTo>
                    <a:pt x="8" y="8"/>
                  </a:lnTo>
                  <a:lnTo>
                    <a:pt x="8" y="16"/>
                  </a:lnTo>
                  <a:close/>
                </a:path>
              </a:pathLst>
            </a:cu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1" name="Google Shape;111;p3"/>
            <p:cNvSpPr/>
            <p:nvPr/>
          </p:nvSpPr>
          <p:spPr>
            <a:xfrm>
              <a:off x="2771486" y="2244148"/>
              <a:ext cx="85725" cy="38100"/>
            </a:xfrm>
            <a:custGeom>
              <a:avLst/>
              <a:gdLst/>
              <a:ahLst/>
              <a:cxnLst/>
              <a:rect l="l" t="t" r="r" b="b"/>
              <a:pathLst>
                <a:path w="54" h="24" extrusionOk="0">
                  <a:moveTo>
                    <a:pt x="54" y="24"/>
                  </a:moveTo>
                  <a:lnTo>
                    <a:pt x="0" y="24"/>
                  </a:lnTo>
                  <a:lnTo>
                    <a:pt x="0" y="0"/>
                  </a:lnTo>
                  <a:lnTo>
                    <a:pt x="54" y="0"/>
                  </a:lnTo>
                  <a:lnTo>
                    <a:pt x="54" y="24"/>
                  </a:lnTo>
                  <a:close/>
                  <a:moveTo>
                    <a:pt x="8" y="16"/>
                  </a:moveTo>
                  <a:lnTo>
                    <a:pt x="47" y="16"/>
                  </a:lnTo>
                  <a:lnTo>
                    <a:pt x="47" y="8"/>
                  </a:lnTo>
                  <a:lnTo>
                    <a:pt x="8" y="8"/>
                  </a:lnTo>
                  <a:lnTo>
                    <a:pt x="8" y="16"/>
                  </a:lnTo>
                  <a:close/>
                </a:path>
              </a:pathLst>
            </a:cu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2" name="Google Shape;112;p3"/>
            <p:cNvSpPr/>
            <p:nvPr/>
          </p:nvSpPr>
          <p:spPr>
            <a:xfrm>
              <a:off x="2647661" y="2169536"/>
              <a:ext cx="85725" cy="38100"/>
            </a:xfrm>
            <a:custGeom>
              <a:avLst/>
              <a:gdLst/>
              <a:ahLst/>
              <a:cxnLst/>
              <a:rect l="l" t="t" r="r" b="b"/>
              <a:pathLst>
                <a:path w="54" h="24" extrusionOk="0">
                  <a:moveTo>
                    <a:pt x="54" y="24"/>
                  </a:moveTo>
                  <a:lnTo>
                    <a:pt x="0" y="24"/>
                  </a:lnTo>
                  <a:lnTo>
                    <a:pt x="0" y="0"/>
                  </a:lnTo>
                  <a:lnTo>
                    <a:pt x="54" y="0"/>
                  </a:lnTo>
                  <a:lnTo>
                    <a:pt x="54" y="24"/>
                  </a:lnTo>
                  <a:close/>
                  <a:moveTo>
                    <a:pt x="8" y="16"/>
                  </a:moveTo>
                  <a:lnTo>
                    <a:pt x="47" y="16"/>
                  </a:lnTo>
                  <a:lnTo>
                    <a:pt x="47" y="8"/>
                  </a:lnTo>
                  <a:lnTo>
                    <a:pt x="8" y="8"/>
                  </a:lnTo>
                  <a:lnTo>
                    <a:pt x="8" y="16"/>
                  </a:lnTo>
                  <a:close/>
                </a:path>
              </a:pathLst>
            </a:cu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3" name="Google Shape;113;p3"/>
            <p:cNvSpPr/>
            <p:nvPr/>
          </p:nvSpPr>
          <p:spPr>
            <a:xfrm>
              <a:off x="2684174" y="2145723"/>
              <a:ext cx="12700" cy="30163"/>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4" name="Google Shape;114;p3"/>
            <p:cNvSpPr/>
            <p:nvPr/>
          </p:nvSpPr>
          <p:spPr>
            <a:xfrm>
              <a:off x="2498436" y="2318761"/>
              <a:ext cx="130175" cy="223838"/>
            </a:xfrm>
            <a:custGeom>
              <a:avLst/>
              <a:gdLst/>
              <a:ahLst/>
              <a:cxnLst/>
              <a:rect l="l" t="t" r="r" b="b"/>
              <a:pathLst>
                <a:path w="82" h="141" extrusionOk="0">
                  <a:moveTo>
                    <a:pt x="20" y="141"/>
                  </a:moveTo>
                  <a:lnTo>
                    <a:pt x="0" y="141"/>
                  </a:lnTo>
                  <a:lnTo>
                    <a:pt x="0" y="0"/>
                  </a:lnTo>
                  <a:lnTo>
                    <a:pt x="82" y="0"/>
                  </a:lnTo>
                  <a:lnTo>
                    <a:pt x="82" y="8"/>
                  </a:lnTo>
                  <a:lnTo>
                    <a:pt x="8" y="8"/>
                  </a:lnTo>
                  <a:lnTo>
                    <a:pt x="8" y="133"/>
                  </a:lnTo>
                  <a:lnTo>
                    <a:pt x="20" y="133"/>
                  </a:lnTo>
                  <a:lnTo>
                    <a:pt x="20" y="141"/>
                  </a:lnTo>
                  <a:close/>
                </a:path>
              </a:pathLst>
            </a:cu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5" name="Google Shape;115;p3"/>
            <p:cNvSpPr/>
            <p:nvPr/>
          </p:nvSpPr>
          <p:spPr>
            <a:xfrm>
              <a:off x="2752436" y="2269548"/>
              <a:ext cx="130175" cy="273050"/>
            </a:xfrm>
            <a:custGeom>
              <a:avLst/>
              <a:gdLst/>
              <a:ahLst/>
              <a:cxnLst/>
              <a:rect l="l" t="t" r="r" b="b"/>
              <a:pathLst>
                <a:path w="82" h="172" extrusionOk="0">
                  <a:moveTo>
                    <a:pt x="82" y="172"/>
                  </a:moveTo>
                  <a:lnTo>
                    <a:pt x="63" y="172"/>
                  </a:lnTo>
                  <a:lnTo>
                    <a:pt x="63" y="164"/>
                  </a:lnTo>
                  <a:lnTo>
                    <a:pt x="74" y="164"/>
                  </a:lnTo>
                  <a:lnTo>
                    <a:pt x="74" y="8"/>
                  </a:lnTo>
                  <a:lnTo>
                    <a:pt x="0" y="8"/>
                  </a:lnTo>
                  <a:lnTo>
                    <a:pt x="0" y="0"/>
                  </a:lnTo>
                  <a:lnTo>
                    <a:pt x="82" y="0"/>
                  </a:lnTo>
                  <a:lnTo>
                    <a:pt x="82" y="172"/>
                  </a:lnTo>
                  <a:close/>
                </a:path>
              </a:pathLst>
            </a:cu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6" name="Google Shape;116;p3"/>
            <p:cNvSpPr/>
            <p:nvPr/>
          </p:nvSpPr>
          <p:spPr>
            <a:xfrm>
              <a:off x="2523836" y="2467986"/>
              <a:ext cx="333375" cy="74613"/>
            </a:xfrm>
            <a:custGeom>
              <a:avLst/>
              <a:gdLst/>
              <a:ahLst/>
              <a:cxnLst/>
              <a:rect l="l" t="t" r="r" b="b"/>
              <a:pathLst>
                <a:path w="210" h="47" extrusionOk="0">
                  <a:moveTo>
                    <a:pt x="210" y="47"/>
                  </a:moveTo>
                  <a:lnTo>
                    <a:pt x="0" y="47"/>
                  </a:lnTo>
                  <a:lnTo>
                    <a:pt x="0" y="0"/>
                  </a:lnTo>
                  <a:lnTo>
                    <a:pt x="210" y="0"/>
                  </a:lnTo>
                  <a:lnTo>
                    <a:pt x="210" y="47"/>
                  </a:lnTo>
                  <a:close/>
                  <a:moveTo>
                    <a:pt x="8" y="39"/>
                  </a:moveTo>
                  <a:lnTo>
                    <a:pt x="203" y="39"/>
                  </a:lnTo>
                  <a:lnTo>
                    <a:pt x="203" y="7"/>
                  </a:lnTo>
                  <a:lnTo>
                    <a:pt x="8" y="7"/>
                  </a:lnTo>
                  <a:lnTo>
                    <a:pt x="8" y="39"/>
                  </a:lnTo>
                  <a:close/>
                </a:path>
              </a:pathLst>
            </a:cu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7" name="Google Shape;117;p3"/>
            <p:cNvSpPr/>
            <p:nvPr/>
          </p:nvSpPr>
          <p:spPr>
            <a:xfrm>
              <a:off x="2622261" y="2491798"/>
              <a:ext cx="12700" cy="4445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8" name="Google Shape;118;p3"/>
            <p:cNvSpPr/>
            <p:nvPr/>
          </p:nvSpPr>
          <p:spPr>
            <a:xfrm>
              <a:off x="2746086" y="2491798"/>
              <a:ext cx="12700" cy="4445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19" name="Google Shape;119;p3"/>
            <p:cNvSpPr/>
            <p:nvPr/>
          </p:nvSpPr>
          <p:spPr>
            <a:xfrm>
              <a:off x="2530186" y="2504498"/>
              <a:ext cx="322263" cy="12700"/>
            </a:xfrm>
            <a:prstGeom prst="rect">
              <a:avLst/>
            </a:pr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grpSp>
      <p:sp>
        <p:nvSpPr>
          <p:cNvPr id="120" name="Google Shape;120;p3"/>
          <p:cNvSpPr txBox="1"/>
          <p:nvPr/>
        </p:nvSpPr>
        <p:spPr>
          <a:xfrm>
            <a:off x="446797" y="4996830"/>
            <a:ext cx="695415" cy="915681"/>
          </a:xfrm>
          <a:prstGeom prst="rect">
            <a:avLst/>
          </a:prstGeom>
          <a:solidFill>
            <a:srgbClr val="00386B"/>
          </a:solidFill>
          <a:ln>
            <a:noFill/>
          </a:ln>
          <a:effectLst>
            <a:outerShdw dist="35921" dir="2700000" algn="ctr" rotWithShape="0">
              <a:srgbClr val="808080"/>
            </a:outerShdw>
          </a:effectLst>
        </p:spPr>
        <p:txBody>
          <a:bodyPr spcFirstLastPara="1" wrap="square" lIns="36000" tIns="45700" rIns="45700" bIns="45700" anchor="ctr" anchorCtr="0">
            <a:noAutofit/>
          </a:bodyPr>
          <a:lstStyle/>
          <a:p>
            <a:pPr algn="ctr"/>
            <a:r>
              <a:rPr lang="en-US" sz="1200" b="1">
                <a:solidFill>
                  <a:srgbClr val="FFFFFF"/>
                </a:solidFill>
                <a:latin typeface="Calibri" panose="020F0502020204030204" pitchFamily="34" charset="0"/>
                <a:cs typeface="Calibri" panose="020F0502020204030204" pitchFamily="34" charset="0"/>
              </a:rPr>
              <a:t>Project Overview</a:t>
            </a:r>
            <a:endParaRPr sz="1200" b="1">
              <a:solidFill>
                <a:srgbClr val="FFFFFF"/>
              </a:solidFill>
              <a:latin typeface="Calibri" panose="020F0502020204030204" pitchFamily="34" charset="0"/>
              <a:cs typeface="Calibri" panose="020F0502020204030204" pitchFamily="34" charset="0"/>
            </a:endParaRPr>
          </a:p>
        </p:txBody>
      </p:sp>
      <p:grpSp>
        <p:nvGrpSpPr>
          <p:cNvPr id="121" name="Google Shape;121;p3"/>
          <p:cNvGrpSpPr/>
          <p:nvPr/>
        </p:nvGrpSpPr>
        <p:grpSpPr>
          <a:xfrm>
            <a:off x="1362310" y="4979571"/>
            <a:ext cx="977844" cy="976510"/>
            <a:chOff x="-3457107" y="3191764"/>
            <a:chExt cx="1165225" cy="1163637"/>
          </a:xfrm>
        </p:grpSpPr>
        <p:sp>
          <p:nvSpPr>
            <p:cNvPr id="122" name="Google Shape;122;p3"/>
            <p:cNvSpPr/>
            <p:nvPr/>
          </p:nvSpPr>
          <p:spPr>
            <a:xfrm>
              <a:off x="-2987207" y="3191764"/>
              <a:ext cx="227013" cy="444500"/>
            </a:xfrm>
            <a:custGeom>
              <a:avLst/>
              <a:gdLst/>
              <a:ahLst/>
              <a:cxnLst/>
              <a:rect l="l" t="t" r="r" b="b"/>
              <a:pathLst>
                <a:path w="164" h="322" extrusionOk="0">
                  <a:moveTo>
                    <a:pt x="22" y="102"/>
                  </a:moveTo>
                  <a:cubicBezTo>
                    <a:pt x="27" y="102"/>
                    <a:pt x="32" y="100"/>
                    <a:pt x="36" y="96"/>
                  </a:cubicBezTo>
                  <a:cubicBezTo>
                    <a:pt x="62" y="70"/>
                    <a:pt x="62" y="70"/>
                    <a:pt x="62" y="70"/>
                  </a:cubicBezTo>
                  <a:cubicBezTo>
                    <a:pt x="62" y="302"/>
                    <a:pt x="62" y="302"/>
                    <a:pt x="62" y="302"/>
                  </a:cubicBezTo>
                  <a:cubicBezTo>
                    <a:pt x="62" y="313"/>
                    <a:pt x="71" y="322"/>
                    <a:pt x="82" y="322"/>
                  </a:cubicBezTo>
                  <a:cubicBezTo>
                    <a:pt x="93" y="322"/>
                    <a:pt x="102" y="313"/>
                    <a:pt x="102" y="302"/>
                  </a:cubicBezTo>
                  <a:cubicBezTo>
                    <a:pt x="102" y="70"/>
                    <a:pt x="102" y="70"/>
                    <a:pt x="102" y="70"/>
                  </a:cubicBezTo>
                  <a:cubicBezTo>
                    <a:pt x="128" y="96"/>
                    <a:pt x="128" y="96"/>
                    <a:pt x="128" y="96"/>
                  </a:cubicBezTo>
                  <a:cubicBezTo>
                    <a:pt x="132" y="100"/>
                    <a:pt x="137" y="102"/>
                    <a:pt x="142" y="102"/>
                  </a:cubicBezTo>
                  <a:cubicBezTo>
                    <a:pt x="147" y="102"/>
                    <a:pt x="152" y="100"/>
                    <a:pt x="156" y="96"/>
                  </a:cubicBezTo>
                  <a:cubicBezTo>
                    <a:pt x="164" y="88"/>
                    <a:pt x="164" y="76"/>
                    <a:pt x="156" y="68"/>
                  </a:cubicBezTo>
                  <a:cubicBezTo>
                    <a:pt x="96" y="8"/>
                    <a:pt x="96" y="8"/>
                    <a:pt x="96" y="8"/>
                  </a:cubicBezTo>
                  <a:cubicBezTo>
                    <a:pt x="88" y="0"/>
                    <a:pt x="76" y="0"/>
                    <a:pt x="68" y="8"/>
                  </a:cubicBezTo>
                  <a:cubicBezTo>
                    <a:pt x="8" y="68"/>
                    <a:pt x="8" y="68"/>
                    <a:pt x="8" y="68"/>
                  </a:cubicBezTo>
                  <a:cubicBezTo>
                    <a:pt x="0" y="76"/>
                    <a:pt x="0" y="88"/>
                    <a:pt x="8" y="96"/>
                  </a:cubicBezTo>
                  <a:cubicBezTo>
                    <a:pt x="12" y="100"/>
                    <a:pt x="17" y="102"/>
                    <a:pt x="22" y="102"/>
                  </a:cubicBezTo>
                  <a:close/>
                </a:path>
              </a:pathLst>
            </a:custGeom>
            <a:solidFill>
              <a:schemeClr val="accent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23" name="Google Shape;123;p3"/>
            <p:cNvSpPr/>
            <p:nvPr/>
          </p:nvSpPr>
          <p:spPr>
            <a:xfrm>
              <a:off x="-3457107" y="3964876"/>
              <a:ext cx="393700" cy="279400"/>
            </a:xfrm>
            <a:custGeom>
              <a:avLst/>
              <a:gdLst/>
              <a:ahLst/>
              <a:cxnLst/>
              <a:rect l="l" t="t" r="r" b="b"/>
              <a:pathLst>
                <a:path w="285" h="203" extrusionOk="0">
                  <a:moveTo>
                    <a:pt x="17" y="182"/>
                  </a:moveTo>
                  <a:cubicBezTo>
                    <a:pt x="97" y="202"/>
                    <a:pt x="97" y="202"/>
                    <a:pt x="97" y="202"/>
                  </a:cubicBezTo>
                  <a:cubicBezTo>
                    <a:pt x="99" y="203"/>
                    <a:pt x="100" y="203"/>
                    <a:pt x="102" y="203"/>
                  </a:cubicBezTo>
                  <a:cubicBezTo>
                    <a:pt x="111" y="203"/>
                    <a:pt x="119" y="197"/>
                    <a:pt x="121" y="188"/>
                  </a:cubicBezTo>
                  <a:cubicBezTo>
                    <a:pt x="124" y="177"/>
                    <a:pt x="118" y="166"/>
                    <a:pt x="107" y="164"/>
                  </a:cubicBezTo>
                  <a:cubicBezTo>
                    <a:pt x="73" y="155"/>
                    <a:pt x="73" y="155"/>
                    <a:pt x="73" y="155"/>
                  </a:cubicBezTo>
                  <a:cubicBezTo>
                    <a:pt x="272" y="40"/>
                    <a:pt x="272" y="40"/>
                    <a:pt x="272" y="40"/>
                  </a:cubicBezTo>
                  <a:cubicBezTo>
                    <a:pt x="282" y="35"/>
                    <a:pt x="285" y="23"/>
                    <a:pt x="279" y="13"/>
                  </a:cubicBezTo>
                  <a:cubicBezTo>
                    <a:pt x="274" y="3"/>
                    <a:pt x="262" y="0"/>
                    <a:pt x="252" y="6"/>
                  </a:cubicBezTo>
                  <a:cubicBezTo>
                    <a:pt x="53" y="121"/>
                    <a:pt x="53" y="121"/>
                    <a:pt x="53" y="121"/>
                  </a:cubicBezTo>
                  <a:cubicBezTo>
                    <a:pt x="61" y="88"/>
                    <a:pt x="61" y="88"/>
                    <a:pt x="61" y="88"/>
                  </a:cubicBezTo>
                  <a:cubicBezTo>
                    <a:pt x="64" y="77"/>
                    <a:pt x="58" y="66"/>
                    <a:pt x="47" y="64"/>
                  </a:cubicBezTo>
                  <a:cubicBezTo>
                    <a:pt x="36" y="61"/>
                    <a:pt x="25" y="67"/>
                    <a:pt x="23" y="78"/>
                  </a:cubicBezTo>
                  <a:cubicBezTo>
                    <a:pt x="3" y="158"/>
                    <a:pt x="3" y="158"/>
                    <a:pt x="3" y="158"/>
                  </a:cubicBezTo>
                  <a:cubicBezTo>
                    <a:pt x="0" y="169"/>
                    <a:pt x="6" y="180"/>
                    <a:pt x="17" y="182"/>
                  </a:cubicBezTo>
                  <a:close/>
                </a:path>
              </a:pathLst>
            </a:custGeom>
            <a:solidFill>
              <a:schemeClr val="accent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24" name="Google Shape;124;p3"/>
            <p:cNvSpPr/>
            <p:nvPr/>
          </p:nvSpPr>
          <p:spPr>
            <a:xfrm>
              <a:off x="-2683995" y="3964876"/>
              <a:ext cx="392113" cy="279400"/>
            </a:xfrm>
            <a:custGeom>
              <a:avLst/>
              <a:gdLst/>
              <a:ahLst/>
              <a:cxnLst/>
              <a:rect l="l" t="t" r="r" b="b"/>
              <a:pathLst>
                <a:path w="285" h="203" extrusionOk="0">
                  <a:moveTo>
                    <a:pt x="232" y="121"/>
                  </a:moveTo>
                  <a:cubicBezTo>
                    <a:pt x="33" y="6"/>
                    <a:pt x="33" y="6"/>
                    <a:pt x="33" y="6"/>
                  </a:cubicBezTo>
                  <a:cubicBezTo>
                    <a:pt x="23" y="0"/>
                    <a:pt x="11" y="3"/>
                    <a:pt x="6" y="13"/>
                  </a:cubicBezTo>
                  <a:cubicBezTo>
                    <a:pt x="0" y="23"/>
                    <a:pt x="3" y="35"/>
                    <a:pt x="13" y="40"/>
                  </a:cubicBezTo>
                  <a:cubicBezTo>
                    <a:pt x="212" y="155"/>
                    <a:pt x="212" y="155"/>
                    <a:pt x="212" y="155"/>
                  </a:cubicBezTo>
                  <a:cubicBezTo>
                    <a:pt x="178" y="164"/>
                    <a:pt x="178" y="164"/>
                    <a:pt x="178" y="164"/>
                  </a:cubicBezTo>
                  <a:cubicBezTo>
                    <a:pt x="167" y="166"/>
                    <a:pt x="161" y="177"/>
                    <a:pt x="164" y="188"/>
                  </a:cubicBezTo>
                  <a:cubicBezTo>
                    <a:pt x="166" y="197"/>
                    <a:pt x="174" y="203"/>
                    <a:pt x="183" y="203"/>
                  </a:cubicBezTo>
                  <a:cubicBezTo>
                    <a:pt x="185" y="203"/>
                    <a:pt x="186" y="203"/>
                    <a:pt x="188" y="202"/>
                  </a:cubicBezTo>
                  <a:cubicBezTo>
                    <a:pt x="268" y="182"/>
                    <a:pt x="268" y="182"/>
                    <a:pt x="268" y="182"/>
                  </a:cubicBezTo>
                  <a:cubicBezTo>
                    <a:pt x="279" y="180"/>
                    <a:pt x="285" y="169"/>
                    <a:pt x="282" y="158"/>
                  </a:cubicBezTo>
                  <a:cubicBezTo>
                    <a:pt x="262" y="78"/>
                    <a:pt x="262" y="78"/>
                    <a:pt x="262" y="78"/>
                  </a:cubicBezTo>
                  <a:cubicBezTo>
                    <a:pt x="260" y="67"/>
                    <a:pt x="249" y="61"/>
                    <a:pt x="238" y="64"/>
                  </a:cubicBezTo>
                  <a:cubicBezTo>
                    <a:pt x="227" y="66"/>
                    <a:pt x="221" y="77"/>
                    <a:pt x="224" y="88"/>
                  </a:cubicBezTo>
                  <a:lnTo>
                    <a:pt x="232" y="121"/>
                  </a:lnTo>
                  <a:close/>
                </a:path>
              </a:pathLst>
            </a:custGeom>
            <a:solidFill>
              <a:schemeClr val="accent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sp>
          <p:nvSpPr>
            <p:cNvPr id="125" name="Google Shape;125;p3"/>
            <p:cNvSpPr/>
            <p:nvPr/>
          </p:nvSpPr>
          <p:spPr>
            <a:xfrm>
              <a:off x="-3288832" y="3447351"/>
              <a:ext cx="828675" cy="908050"/>
            </a:xfrm>
            <a:custGeom>
              <a:avLst/>
              <a:gdLst/>
              <a:ahLst/>
              <a:cxnLst/>
              <a:rect l="l" t="t" r="r" b="b"/>
              <a:pathLst>
                <a:path w="600" h="657" extrusionOk="0">
                  <a:moveTo>
                    <a:pt x="20" y="377"/>
                  </a:moveTo>
                  <a:cubicBezTo>
                    <a:pt x="31" y="377"/>
                    <a:pt x="40" y="368"/>
                    <a:pt x="40" y="357"/>
                  </a:cubicBezTo>
                  <a:cubicBezTo>
                    <a:pt x="40" y="171"/>
                    <a:pt x="40" y="171"/>
                    <a:pt x="40" y="171"/>
                  </a:cubicBezTo>
                  <a:cubicBezTo>
                    <a:pt x="280" y="309"/>
                    <a:pt x="280" y="309"/>
                    <a:pt x="280" y="309"/>
                  </a:cubicBezTo>
                  <a:cubicBezTo>
                    <a:pt x="280" y="603"/>
                    <a:pt x="280" y="603"/>
                    <a:pt x="280" y="603"/>
                  </a:cubicBezTo>
                  <a:cubicBezTo>
                    <a:pt x="110" y="505"/>
                    <a:pt x="110" y="505"/>
                    <a:pt x="110" y="505"/>
                  </a:cubicBezTo>
                  <a:cubicBezTo>
                    <a:pt x="100" y="500"/>
                    <a:pt x="88" y="503"/>
                    <a:pt x="83" y="513"/>
                  </a:cubicBezTo>
                  <a:cubicBezTo>
                    <a:pt x="77" y="522"/>
                    <a:pt x="80" y="535"/>
                    <a:pt x="90" y="540"/>
                  </a:cubicBezTo>
                  <a:cubicBezTo>
                    <a:pt x="290" y="654"/>
                    <a:pt x="290" y="654"/>
                    <a:pt x="290" y="654"/>
                  </a:cubicBezTo>
                  <a:cubicBezTo>
                    <a:pt x="291" y="655"/>
                    <a:pt x="296" y="657"/>
                    <a:pt x="300" y="657"/>
                  </a:cubicBezTo>
                  <a:cubicBezTo>
                    <a:pt x="304" y="657"/>
                    <a:pt x="309" y="655"/>
                    <a:pt x="310" y="654"/>
                  </a:cubicBezTo>
                  <a:cubicBezTo>
                    <a:pt x="510" y="540"/>
                    <a:pt x="510" y="540"/>
                    <a:pt x="510" y="540"/>
                  </a:cubicBezTo>
                  <a:cubicBezTo>
                    <a:pt x="520" y="535"/>
                    <a:pt x="523" y="522"/>
                    <a:pt x="517" y="513"/>
                  </a:cubicBezTo>
                  <a:cubicBezTo>
                    <a:pt x="512" y="503"/>
                    <a:pt x="500" y="500"/>
                    <a:pt x="490" y="505"/>
                  </a:cubicBezTo>
                  <a:cubicBezTo>
                    <a:pt x="320" y="603"/>
                    <a:pt x="320" y="603"/>
                    <a:pt x="320" y="603"/>
                  </a:cubicBezTo>
                  <a:cubicBezTo>
                    <a:pt x="320" y="309"/>
                    <a:pt x="320" y="309"/>
                    <a:pt x="320" y="309"/>
                  </a:cubicBezTo>
                  <a:cubicBezTo>
                    <a:pt x="560" y="171"/>
                    <a:pt x="560" y="171"/>
                    <a:pt x="560" y="171"/>
                  </a:cubicBezTo>
                  <a:cubicBezTo>
                    <a:pt x="560" y="357"/>
                    <a:pt x="560" y="357"/>
                    <a:pt x="560" y="357"/>
                  </a:cubicBezTo>
                  <a:cubicBezTo>
                    <a:pt x="560" y="368"/>
                    <a:pt x="569" y="377"/>
                    <a:pt x="580" y="377"/>
                  </a:cubicBezTo>
                  <a:cubicBezTo>
                    <a:pt x="591" y="377"/>
                    <a:pt x="600" y="368"/>
                    <a:pt x="600" y="357"/>
                  </a:cubicBezTo>
                  <a:cubicBezTo>
                    <a:pt x="600" y="357"/>
                    <a:pt x="600" y="138"/>
                    <a:pt x="600" y="137"/>
                  </a:cubicBezTo>
                  <a:cubicBezTo>
                    <a:pt x="600" y="136"/>
                    <a:pt x="600" y="131"/>
                    <a:pt x="597" y="127"/>
                  </a:cubicBezTo>
                  <a:cubicBezTo>
                    <a:pt x="595" y="123"/>
                    <a:pt x="591" y="120"/>
                    <a:pt x="590" y="120"/>
                  </a:cubicBezTo>
                  <a:cubicBezTo>
                    <a:pt x="390" y="5"/>
                    <a:pt x="390" y="5"/>
                    <a:pt x="390" y="5"/>
                  </a:cubicBezTo>
                  <a:cubicBezTo>
                    <a:pt x="380" y="0"/>
                    <a:pt x="368" y="3"/>
                    <a:pt x="363" y="13"/>
                  </a:cubicBezTo>
                  <a:cubicBezTo>
                    <a:pt x="357" y="22"/>
                    <a:pt x="360" y="35"/>
                    <a:pt x="370" y="40"/>
                  </a:cubicBezTo>
                  <a:cubicBezTo>
                    <a:pt x="540" y="137"/>
                    <a:pt x="540" y="137"/>
                    <a:pt x="540" y="137"/>
                  </a:cubicBezTo>
                  <a:cubicBezTo>
                    <a:pt x="300" y="274"/>
                    <a:pt x="300" y="274"/>
                    <a:pt x="300" y="274"/>
                  </a:cubicBezTo>
                  <a:cubicBezTo>
                    <a:pt x="60" y="137"/>
                    <a:pt x="60" y="137"/>
                    <a:pt x="60" y="137"/>
                  </a:cubicBezTo>
                  <a:cubicBezTo>
                    <a:pt x="230" y="40"/>
                    <a:pt x="230" y="40"/>
                    <a:pt x="230" y="40"/>
                  </a:cubicBezTo>
                  <a:cubicBezTo>
                    <a:pt x="240" y="35"/>
                    <a:pt x="243" y="22"/>
                    <a:pt x="237" y="13"/>
                  </a:cubicBezTo>
                  <a:cubicBezTo>
                    <a:pt x="232" y="3"/>
                    <a:pt x="220" y="0"/>
                    <a:pt x="210" y="5"/>
                  </a:cubicBezTo>
                  <a:cubicBezTo>
                    <a:pt x="10" y="120"/>
                    <a:pt x="10" y="120"/>
                    <a:pt x="10" y="120"/>
                  </a:cubicBezTo>
                  <a:cubicBezTo>
                    <a:pt x="9" y="120"/>
                    <a:pt x="6" y="123"/>
                    <a:pt x="3" y="127"/>
                  </a:cubicBezTo>
                  <a:cubicBezTo>
                    <a:pt x="0" y="132"/>
                    <a:pt x="0" y="136"/>
                    <a:pt x="0" y="137"/>
                  </a:cubicBezTo>
                  <a:cubicBezTo>
                    <a:pt x="0" y="357"/>
                    <a:pt x="0" y="357"/>
                    <a:pt x="0" y="357"/>
                  </a:cubicBezTo>
                  <a:cubicBezTo>
                    <a:pt x="0" y="368"/>
                    <a:pt x="9" y="377"/>
                    <a:pt x="20" y="377"/>
                  </a:cubicBezTo>
                  <a:close/>
                </a:path>
              </a:pathLst>
            </a:custGeom>
            <a:solidFill>
              <a:schemeClr val="dk2"/>
            </a:solidFill>
            <a:ln>
              <a:noFill/>
            </a:ln>
          </p:spPr>
          <p:txBody>
            <a:bodyPr spcFirstLastPara="1" wrap="square" lIns="85675" tIns="42825" rIns="85675" bIns="42825" anchor="t" anchorCtr="0">
              <a:noAutofit/>
            </a:bodyPr>
            <a:lstStyle/>
            <a:p>
              <a:pPr algn="ctr"/>
              <a:endParaRPr sz="1686">
                <a:solidFill>
                  <a:srgbClr val="000000"/>
                </a:solidFill>
                <a:latin typeface="Calibri"/>
                <a:ea typeface="Calibri"/>
                <a:cs typeface="Calibri"/>
                <a:sym typeface="Calibri"/>
              </a:endParaRPr>
            </a:p>
          </p:txBody>
        </p:sp>
      </p:grpSp>
      <p:sp>
        <p:nvSpPr>
          <p:cNvPr id="126" name="Google Shape;126;p3"/>
          <p:cNvSpPr txBox="1"/>
          <p:nvPr/>
        </p:nvSpPr>
        <p:spPr>
          <a:xfrm>
            <a:off x="2558107" y="4996830"/>
            <a:ext cx="8710066" cy="915681"/>
          </a:xfrm>
          <a:prstGeom prst="rect">
            <a:avLst/>
          </a:prstGeom>
          <a:noFill/>
          <a:ln w="9525" cap="flat" cmpd="sng">
            <a:solidFill>
              <a:srgbClr val="575F6D"/>
            </a:solidFill>
            <a:prstDash val="solid"/>
            <a:miter lim="800000"/>
            <a:headEnd type="none" w="sm" len="sm"/>
            <a:tailEnd type="none" w="sm" len="sm"/>
          </a:ln>
        </p:spPr>
        <p:txBody>
          <a:bodyPr spcFirstLastPara="1" wrap="square" lIns="45700" tIns="91425" rIns="45700" bIns="91425" anchor="t" anchorCtr="0">
            <a:noAutofit/>
          </a:bodyPr>
          <a:lstStyle/>
          <a:p>
            <a:pPr marL="171450" indent="-171450">
              <a:buClr>
                <a:schemeClr val="dk1"/>
              </a:buClr>
              <a:buSzPts val="900"/>
              <a:buFont typeface="Noto Sans Symbols"/>
              <a:buChar char="⮚"/>
            </a:pPr>
            <a:r>
              <a:rPr lang="en-US" sz="1200" b="1">
                <a:solidFill>
                  <a:schemeClr val="dk1"/>
                </a:solidFill>
                <a:latin typeface="Calibri" panose="020F0502020204030204" pitchFamily="34" charset="0"/>
                <a:cs typeface="Calibri" panose="020F0502020204030204" pitchFamily="34" charset="0"/>
              </a:rPr>
              <a:t>Data</a:t>
            </a:r>
            <a:endParaRPr lang="en-US" sz="1200" b="1">
              <a:solidFill>
                <a:schemeClr val="dk1"/>
              </a:solidFill>
              <a:latin typeface="Calibri" panose="020F0502020204030204" pitchFamily="34" charset="0"/>
              <a:cs typeface="Calibri" panose="020F0502020204030204" pitchFamily="34" charset="0"/>
              <a:sym typeface="Arial"/>
            </a:endParaRPr>
          </a:p>
          <a:p>
            <a:pPr marL="649224" indent="-171450">
              <a:buClr>
                <a:schemeClr val="dk1"/>
              </a:buClr>
              <a:buSzPts val="900"/>
              <a:buFont typeface="Wingdings" panose="05000000000000000000" pitchFamily="2" charset="2"/>
              <a:buChar char="§"/>
            </a:pPr>
            <a:r>
              <a:rPr lang="en-US" sz="1200">
                <a:solidFill>
                  <a:schemeClr val="dk1"/>
                </a:solidFill>
                <a:latin typeface="Calibri" panose="020F0502020204030204" pitchFamily="34" charset="0"/>
                <a:cs typeface="Calibri" panose="020F0502020204030204" pitchFamily="34" charset="0"/>
              </a:rPr>
              <a:t>Our data comes from UCI data library, and it covers 12 regions from Beijing.  </a:t>
            </a:r>
          </a:p>
          <a:p>
            <a:pPr marL="171450" indent="-171450">
              <a:buClr>
                <a:schemeClr val="dk1"/>
              </a:buClr>
              <a:buSzPts val="900"/>
              <a:buFont typeface="Noto Sans Symbols"/>
              <a:buChar char="⮚"/>
            </a:pPr>
            <a:r>
              <a:rPr lang="en-US" sz="1200" b="1">
                <a:solidFill>
                  <a:schemeClr val="dk1"/>
                </a:solidFill>
                <a:latin typeface="Calibri" panose="020F0502020204030204" pitchFamily="34" charset="0"/>
                <a:cs typeface="Calibri" panose="020F0502020204030204" pitchFamily="34" charset="0"/>
                <a:sym typeface="Arial"/>
              </a:rPr>
              <a:t>Tool</a:t>
            </a:r>
          </a:p>
          <a:p>
            <a:pPr marL="647700" lvl="4" indent="-171450">
              <a:spcBef>
                <a:spcPts val="200"/>
              </a:spcBef>
              <a:buClr>
                <a:schemeClr val="dk1"/>
              </a:buClr>
              <a:buSzPts val="900"/>
              <a:buFont typeface="Wingdings" panose="05000000000000000000" pitchFamily="2" charset="2"/>
              <a:buChar char="§"/>
            </a:pPr>
            <a:r>
              <a:rPr lang="en-US" sz="1200">
                <a:solidFill>
                  <a:schemeClr val="dk1"/>
                </a:solidFill>
                <a:latin typeface="Calibri" panose="020F0502020204030204" pitchFamily="34" charset="0"/>
                <a:cs typeface="Calibri" panose="020F0502020204030204" pitchFamily="34" charset="0"/>
              </a:rPr>
              <a:t>R is the main tool to process and build model of our project.</a:t>
            </a:r>
            <a:endParaRPr lang="en-US" sz="1100">
              <a:solidFill>
                <a:schemeClr val="dk1"/>
              </a:solidFill>
              <a:latin typeface="Calibri" panose="020F0502020204030204" pitchFamily="34" charset="0"/>
              <a:cs typeface="Calibri" panose="020F0502020204030204" pitchFamily="34" charset="0"/>
              <a:sym typeface="Arial"/>
            </a:endParaRPr>
          </a:p>
        </p:txBody>
      </p:sp>
      <p:sp>
        <p:nvSpPr>
          <p:cNvPr id="128" name="Google Shape;61;p3">
            <a:extLst>
              <a:ext uri="{FF2B5EF4-FFF2-40B4-BE49-F238E27FC236}">
                <a16:creationId xmlns:a16="http://schemas.microsoft.com/office/drawing/2014/main" id="{42DB74E3-1E30-49A8-AB0B-A2CBD287C4A8}"/>
              </a:ext>
            </a:extLst>
          </p:cNvPr>
          <p:cNvSpPr txBox="1"/>
          <p:nvPr/>
        </p:nvSpPr>
        <p:spPr>
          <a:xfrm>
            <a:off x="2541028" y="1158160"/>
            <a:ext cx="8710067" cy="1719515"/>
          </a:xfrm>
          <a:prstGeom prst="rect">
            <a:avLst/>
          </a:prstGeom>
          <a:noFill/>
          <a:ln w="9525" cap="flat" cmpd="sng">
            <a:solidFill>
              <a:srgbClr val="575F6D"/>
            </a:solidFill>
            <a:prstDash val="solid"/>
            <a:miter lim="800000"/>
            <a:headEnd type="none" w="sm" len="sm"/>
            <a:tailEnd type="none" w="sm" len="sm"/>
          </a:ln>
        </p:spPr>
        <p:txBody>
          <a:bodyPr spcFirstLastPara="1" wrap="square" lIns="45700" tIns="91425" rIns="45700" bIns="91425" anchor="t" anchorCtr="0">
            <a:noAutofit/>
          </a:bodyPr>
          <a:lstStyle/>
          <a:p>
            <a:pPr marL="171450" indent="-171450">
              <a:buClr>
                <a:schemeClr val="dk1"/>
              </a:buClr>
              <a:buSzPts val="900"/>
              <a:buFont typeface="Noto Sans Symbols"/>
              <a:buChar char="⮚"/>
            </a:pPr>
            <a:r>
              <a:rPr lang="en-US" sz="1200" b="1" dirty="0">
                <a:solidFill>
                  <a:schemeClr val="dk1"/>
                </a:solidFill>
                <a:latin typeface="Calibri" panose="020F0502020204030204" pitchFamily="34" charset="0"/>
                <a:cs typeface="Calibri" panose="020F0502020204030204" pitchFamily="34" charset="0"/>
                <a:sym typeface="Arial"/>
              </a:rPr>
              <a:t>Air Pollution</a:t>
            </a:r>
            <a:endParaRPr lang="en-US" sz="1200" dirty="0">
              <a:solidFill>
                <a:schemeClr val="dk1"/>
              </a:solidFill>
              <a:latin typeface="Calibri" panose="020F0502020204030204" pitchFamily="34" charset="0"/>
              <a:cs typeface="Calibri" panose="020F0502020204030204" pitchFamily="34" charset="0"/>
              <a:sym typeface="Arial"/>
            </a:endParaRPr>
          </a:p>
          <a:p>
            <a:pPr marL="649224" indent="-171450">
              <a:buClr>
                <a:schemeClr val="dk1"/>
              </a:buClr>
              <a:buSzPts val="900"/>
              <a:buFont typeface="Wingdings" panose="05000000000000000000" pitchFamily="2" charset="2"/>
              <a:buChar char="§"/>
            </a:pPr>
            <a:r>
              <a:rPr lang="en-US" sz="1200" dirty="0">
                <a:solidFill>
                  <a:schemeClr val="dk1"/>
                </a:solidFill>
                <a:latin typeface="Calibri" panose="020F0502020204030204" pitchFamily="34" charset="0"/>
                <a:cs typeface="Calibri" panose="020F0502020204030204" pitchFamily="34" charset="0"/>
              </a:rPr>
              <a:t>Air pollution is a major global environmental risk to our health and food security. It is estimated to cause about </a:t>
            </a:r>
            <a:r>
              <a:rPr lang="en-US" sz="1200" b="1" dirty="0">
                <a:solidFill>
                  <a:schemeClr val="dk1"/>
                </a:solidFill>
                <a:latin typeface="Calibri" panose="020F0502020204030204" pitchFamily="34" charset="0"/>
                <a:cs typeface="Calibri" panose="020F0502020204030204" pitchFamily="34" charset="0"/>
              </a:rPr>
              <a:t>3.7 million </a:t>
            </a:r>
            <a:r>
              <a:rPr lang="en-US" sz="1200" dirty="0">
                <a:solidFill>
                  <a:schemeClr val="dk1"/>
                </a:solidFill>
                <a:latin typeface="Calibri" panose="020F0502020204030204" pitchFamily="34" charset="0"/>
                <a:cs typeface="Calibri" panose="020F0502020204030204" pitchFamily="34" charset="0"/>
              </a:rPr>
              <a:t>premature deaths worldwide and destroys enough crops to feed millions of people every year.</a:t>
            </a:r>
          </a:p>
          <a:p>
            <a:pPr marL="649224" indent="-171450">
              <a:buClr>
                <a:schemeClr val="dk1"/>
              </a:buClr>
              <a:buSzPts val="900"/>
              <a:buFont typeface="Wingdings" panose="05000000000000000000" pitchFamily="2" charset="2"/>
              <a:buChar char="§"/>
            </a:pPr>
            <a:r>
              <a:rPr lang="en-US" sz="1200" dirty="0">
                <a:solidFill>
                  <a:schemeClr val="dk1"/>
                </a:solidFill>
                <a:latin typeface="Calibri" panose="020F0502020204030204" pitchFamily="34" charset="0"/>
                <a:cs typeface="Calibri" panose="020F0502020204030204" pitchFamily="34" charset="0"/>
              </a:rPr>
              <a:t>Air pollution can affect lung development and is implicated in the development of emphysema, asthma, and other respiratory diseases, such as chronic obstructive pulmonary disease (COPD)</a:t>
            </a:r>
          </a:p>
          <a:p>
            <a:pPr marL="171450" indent="-171450">
              <a:buClr>
                <a:schemeClr val="dk1"/>
              </a:buClr>
              <a:buSzPts val="900"/>
              <a:buFont typeface="Noto Sans Symbols"/>
              <a:buChar char="⮚"/>
            </a:pPr>
            <a:r>
              <a:rPr lang="en-US" sz="1200" b="1" dirty="0">
                <a:solidFill>
                  <a:schemeClr val="dk1"/>
                </a:solidFill>
                <a:latin typeface="Calibri" panose="020F0502020204030204" pitchFamily="34" charset="0"/>
                <a:cs typeface="Calibri" panose="020F0502020204030204" pitchFamily="34" charset="0"/>
                <a:sym typeface="Arial"/>
              </a:rPr>
              <a:t>ESG</a:t>
            </a:r>
            <a:endParaRPr lang="en-US" sz="1200" dirty="0">
              <a:solidFill>
                <a:schemeClr val="dk1"/>
              </a:solidFill>
              <a:latin typeface="Calibri" panose="020F0502020204030204" pitchFamily="34" charset="0"/>
              <a:cs typeface="Calibri" panose="020F0502020204030204" pitchFamily="34" charset="0"/>
              <a:sym typeface="Arial"/>
            </a:endParaRPr>
          </a:p>
          <a:p>
            <a:pPr marL="649224" indent="-171450">
              <a:buClr>
                <a:schemeClr val="dk1"/>
              </a:buClr>
              <a:buSzPts val="900"/>
              <a:buFont typeface="Wingdings" panose="05000000000000000000" pitchFamily="2" charset="2"/>
              <a:buChar char="§"/>
            </a:pPr>
            <a:r>
              <a:rPr lang="en-US" sz="1200" dirty="0">
                <a:solidFill>
                  <a:schemeClr val="dk1"/>
                </a:solidFill>
                <a:latin typeface="Calibri" panose="020F0502020204030204" pitchFamily="34" charset="0"/>
                <a:cs typeface="Calibri" panose="020F0502020204030204" pitchFamily="34" charset="0"/>
              </a:rPr>
              <a:t>ESG topic recently raised attention from various global companies and nations. People are talking more about environment and sustainable development. As a one of the major pollution in the world, air pollution will be an inevitable problem.</a:t>
            </a:r>
          </a:p>
        </p:txBody>
      </p:sp>
      <p:sp>
        <p:nvSpPr>
          <p:cNvPr id="127" name="TextBox 126">
            <a:extLst>
              <a:ext uri="{FF2B5EF4-FFF2-40B4-BE49-F238E27FC236}">
                <a16:creationId xmlns:a16="http://schemas.microsoft.com/office/drawing/2014/main" id="{C8C14327-FFDF-99D7-DF62-2A64972261BA}"/>
              </a:ext>
            </a:extLst>
          </p:cNvPr>
          <p:cNvSpPr txBox="1"/>
          <p:nvPr/>
        </p:nvSpPr>
        <p:spPr>
          <a:xfrm>
            <a:off x="106887" y="168165"/>
            <a:ext cx="3519938" cy="584775"/>
          </a:xfrm>
          <a:prstGeom prst="rect">
            <a:avLst/>
          </a:prstGeom>
          <a:noFill/>
        </p:spPr>
        <p:txBody>
          <a:bodyPr wrap="none" rtlCol="0">
            <a:spAutoFit/>
          </a:bodyPr>
          <a:lstStyle/>
          <a:p>
            <a:r>
              <a:rPr lang="en-US" sz="3200" b="1">
                <a:solidFill>
                  <a:srgbClr val="00386B"/>
                </a:solidFill>
              </a:rPr>
              <a:t>Executive Summary</a:t>
            </a:r>
          </a:p>
        </p:txBody>
      </p:sp>
      <p:sp>
        <p:nvSpPr>
          <p:cNvPr id="130" name="Slide Number Placeholder 3">
            <a:extLst>
              <a:ext uri="{FF2B5EF4-FFF2-40B4-BE49-F238E27FC236}">
                <a16:creationId xmlns:a16="http://schemas.microsoft.com/office/drawing/2014/main" id="{054269AE-6040-EC0F-4CA5-537D020824A3}"/>
              </a:ext>
            </a:extLst>
          </p:cNvPr>
          <p:cNvSpPr>
            <a:spLocks noGrp="1"/>
          </p:cNvSpPr>
          <p:nvPr>
            <p:ph type="sldNum" idx="12"/>
          </p:nvPr>
        </p:nvSpPr>
        <p:spPr>
          <a:xfrm>
            <a:off x="11490123" y="6452646"/>
            <a:ext cx="193346" cy="153888"/>
          </a:xfrm>
        </p:spPr>
        <p:txBody>
          <a:bodyPr/>
          <a:lstStyle/>
          <a:p>
            <a:fld id="{00000000-1234-1234-1234-123412341234}" type="slidenum">
              <a:rPr lang="en-US" smtClean="0"/>
              <a:pPr/>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cxnSp>
        <p:nvCxnSpPr>
          <p:cNvPr id="134" name="Google Shape;134;p4"/>
          <p:cNvCxnSpPr/>
          <p:nvPr/>
        </p:nvCxnSpPr>
        <p:spPr>
          <a:xfrm>
            <a:off x="2820583" y="2490735"/>
            <a:ext cx="7408873" cy="0"/>
          </a:xfrm>
          <a:prstGeom prst="straightConnector1">
            <a:avLst/>
          </a:prstGeom>
          <a:noFill/>
          <a:ln w="9525" cap="flat" cmpd="sng">
            <a:solidFill>
              <a:srgbClr val="A5A5A5"/>
            </a:solidFill>
            <a:prstDash val="lgDash"/>
            <a:round/>
            <a:headEnd type="none" w="sm" len="sm"/>
            <a:tailEnd type="none" w="sm" len="sm"/>
          </a:ln>
        </p:spPr>
      </p:cxnSp>
      <p:sp>
        <p:nvSpPr>
          <p:cNvPr id="135" name="Google Shape;135;p4"/>
          <p:cNvSpPr txBox="1"/>
          <p:nvPr/>
        </p:nvSpPr>
        <p:spPr>
          <a:xfrm>
            <a:off x="3037779" y="1127740"/>
            <a:ext cx="7328313" cy="1279796"/>
          </a:xfrm>
          <a:prstGeom prst="rect">
            <a:avLst/>
          </a:prstGeom>
          <a:noFill/>
          <a:ln>
            <a:noFill/>
          </a:ln>
        </p:spPr>
        <p:txBody>
          <a:bodyPr spcFirstLastPara="1" wrap="square" lIns="0" tIns="0" rIns="0" bIns="0" anchor="t" anchorCtr="0">
            <a:noAutofit/>
          </a:bodyPr>
          <a:lstStyle/>
          <a:p>
            <a:pPr marL="285750" indent="-285750">
              <a:buFont typeface="Wingdings" panose="05000000000000000000" pitchFamily="2" charset="2"/>
              <a:buChar char="§"/>
            </a:pPr>
            <a:endParaRPr lang="en-US" sz="1400">
              <a:solidFill>
                <a:schemeClr val="dk1"/>
              </a:solidFill>
              <a:latin typeface="Calibri"/>
              <a:ea typeface="Calibri"/>
              <a:cs typeface="Calibri"/>
            </a:endParaRPr>
          </a:p>
          <a:p>
            <a:pPr marL="285750" indent="-285750">
              <a:buFont typeface="Wingdings" panose="05000000000000000000" pitchFamily="2" charset="2"/>
              <a:buChar char="§"/>
            </a:pPr>
            <a:r>
              <a:rPr lang="en-US" sz="1400">
                <a:solidFill>
                  <a:schemeClr val="dk1"/>
                </a:solidFill>
                <a:latin typeface="Calibri"/>
                <a:ea typeface="Calibri"/>
                <a:cs typeface="Calibri"/>
              </a:rPr>
              <a:t>The annual average concentration of fine particulate matter (PM2.5) across China was 57 micrograms per meter cubed in 2017, nearly </a:t>
            </a:r>
            <a:r>
              <a:rPr lang="en-US" sz="1400" b="1" u="sng">
                <a:solidFill>
                  <a:schemeClr val="dk1"/>
                </a:solidFill>
                <a:latin typeface="Calibri"/>
                <a:ea typeface="Calibri"/>
                <a:cs typeface="Calibri"/>
              </a:rPr>
              <a:t>six times </a:t>
            </a:r>
            <a:r>
              <a:rPr lang="en-US" sz="1400">
                <a:solidFill>
                  <a:schemeClr val="dk1"/>
                </a:solidFill>
                <a:latin typeface="Calibri"/>
                <a:ea typeface="Calibri"/>
                <a:cs typeface="Calibri"/>
              </a:rPr>
              <a:t>what the World Health Organization deems to be acceptable limits. Poor outdoor air quality results in over </a:t>
            </a:r>
            <a:r>
              <a:rPr lang="en-US" sz="1400" b="1">
                <a:solidFill>
                  <a:schemeClr val="dk1"/>
                </a:solidFill>
                <a:latin typeface="Calibri"/>
                <a:ea typeface="Calibri"/>
                <a:cs typeface="Calibri"/>
              </a:rPr>
              <a:t>1 million </a:t>
            </a:r>
            <a:r>
              <a:rPr lang="en-US" sz="1400">
                <a:solidFill>
                  <a:schemeClr val="dk1"/>
                </a:solidFill>
                <a:latin typeface="Calibri"/>
                <a:ea typeface="Calibri"/>
                <a:cs typeface="Calibri"/>
              </a:rPr>
              <a:t>deaths across China each year.</a:t>
            </a:r>
          </a:p>
        </p:txBody>
      </p:sp>
      <p:sp>
        <p:nvSpPr>
          <p:cNvPr id="136" name="Google Shape;136;p4"/>
          <p:cNvSpPr txBox="1"/>
          <p:nvPr/>
        </p:nvSpPr>
        <p:spPr>
          <a:xfrm>
            <a:off x="3024172" y="2525282"/>
            <a:ext cx="7149784" cy="901500"/>
          </a:xfrm>
          <a:prstGeom prst="rect">
            <a:avLst/>
          </a:prstGeom>
          <a:noFill/>
          <a:ln>
            <a:noFill/>
          </a:ln>
        </p:spPr>
        <p:txBody>
          <a:bodyPr spcFirstLastPara="1" wrap="square" lIns="0" tIns="0" rIns="0" bIns="0" anchor="t" anchorCtr="0">
            <a:noAutofit/>
          </a:bodyPr>
          <a:lstStyle/>
          <a:p>
            <a:pPr marL="285750" indent="-285750">
              <a:buFont typeface="Wingdings" panose="05000000000000000000" pitchFamily="2" charset="2"/>
              <a:buChar char="§"/>
            </a:pPr>
            <a:r>
              <a:rPr lang="en-US" sz="1400">
                <a:ea typeface="+mn-lt"/>
                <a:cs typeface="+mn-lt"/>
              </a:rPr>
              <a:t>The causes of Beijing's widespread air pollution can be attributed to several factors: </a:t>
            </a:r>
            <a:r>
              <a:rPr lang="en-US" sz="1400" b="1">
                <a:ea typeface="+mn-lt"/>
                <a:cs typeface="+mn-lt"/>
              </a:rPr>
              <a:t>an enormous economic boom, a surge in the number of motorized vehicles, population growth, output from manufacturing, and natural reasons which include the city's surrounding topography and seasonal weather. </a:t>
            </a:r>
          </a:p>
          <a:p>
            <a:pPr marL="285750" indent="-285750">
              <a:buFont typeface="Wingdings" panose="05000000000000000000" pitchFamily="2" charset="2"/>
              <a:buChar char="§"/>
            </a:pPr>
            <a:endParaRPr lang="en-US">
              <a:ea typeface="+mn-lt"/>
              <a:cs typeface="+mn-lt"/>
            </a:endParaRPr>
          </a:p>
          <a:p>
            <a:pPr marL="285750" indent="-285750">
              <a:buFont typeface="Arial"/>
              <a:buChar char="•"/>
            </a:pPr>
            <a:endParaRPr lang="en-US" sz="1400">
              <a:solidFill>
                <a:schemeClr val="dk1"/>
              </a:solidFill>
              <a:latin typeface="Calibri"/>
              <a:ea typeface="Calibri"/>
              <a:cs typeface="Calibri"/>
            </a:endParaRPr>
          </a:p>
          <a:p>
            <a:pPr marL="285750" indent="-285750">
              <a:buFont typeface="Arial"/>
              <a:buChar char="•"/>
            </a:pPr>
            <a:endParaRPr lang="en-US" sz="1400">
              <a:solidFill>
                <a:schemeClr val="dk1"/>
              </a:solidFill>
              <a:latin typeface="Calibri"/>
              <a:ea typeface="Calibri"/>
              <a:cs typeface="Calibri"/>
            </a:endParaRPr>
          </a:p>
          <a:p>
            <a:pPr marL="285750" indent="-285750">
              <a:buFont typeface="Wingdings" panose="05000000000000000000" pitchFamily="2" charset="2"/>
              <a:buChar char="§"/>
            </a:pPr>
            <a:endParaRPr lang="en-US" sz="1200">
              <a:solidFill>
                <a:schemeClr val="dk1"/>
              </a:solidFill>
              <a:latin typeface="Calibri"/>
              <a:ea typeface="Calibri"/>
              <a:cs typeface="Calibri"/>
            </a:endParaRPr>
          </a:p>
        </p:txBody>
      </p:sp>
      <p:sp>
        <p:nvSpPr>
          <p:cNvPr id="137" name="Google Shape;137;p4"/>
          <p:cNvSpPr txBox="1"/>
          <p:nvPr/>
        </p:nvSpPr>
        <p:spPr>
          <a:xfrm>
            <a:off x="3024172" y="3604388"/>
            <a:ext cx="7205811" cy="867300"/>
          </a:xfrm>
          <a:prstGeom prst="rect">
            <a:avLst/>
          </a:prstGeom>
          <a:noFill/>
          <a:ln>
            <a:noFill/>
          </a:ln>
        </p:spPr>
        <p:txBody>
          <a:bodyPr spcFirstLastPara="1" wrap="square" lIns="0" tIns="0" rIns="0" bIns="0" anchor="t" anchorCtr="0">
            <a:noAutofit/>
          </a:bodyPr>
          <a:lstStyle/>
          <a:p>
            <a:pPr marL="285750" indent="-285750">
              <a:buFont typeface="Wingdings" panose="05000000000000000000" pitchFamily="2" charset="2"/>
              <a:buChar char="§"/>
            </a:pPr>
            <a:r>
              <a:rPr lang="en-US" sz="1400">
                <a:ea typeface="+mn-lt"/>
                <a:cs typeface="+mn-lt"/>
                <a:sym typeface="Calibri"/>
              </a:rPr>
              <a:t>Select related factors from 12 features and choose </a:t>
            </a:r>
            <a:r>
              <a:rPr lang="en-US" sz="1400" b="1">
                <a:ea typeface="+mn-lt"/>
                <a:cs typeface="+mn-lt"/>
                <a:sym typeface="Calibri"/>
              </a:rPr>
              <a:t>PM 2.5 </a:t>
            </a:r>
            <a:r>
              <a:rPr lang="en-US" sz="1400">
                <a:ea typeface="+mn-lt"/>
                <a:cs typeface="+mn-lt"/>
                <a:sym typeface="Calibri"/>
              </a:rPr>
              <a:t>as main problem</a:t>
            </a:r>
          </a:p>
          <a:p>
            <a:pPr marL="285750" indent="-285750">
              <a:buFont typeface="Wingdings" panose="05000000000000000000" pitchFamily="2" charset="2"/>
              <a:buChar char="§"/>
            </a:pPr>
            <a:r>
              <a:rPr lang="en-US" sz="1400">
                <a:ea typeface="+mn-lt"/>
                <a:cs typeface="+mn-lt"/>
                <a:sym typeface="Calibri"/>
              </a:rPr>
              <a:t>Use </a:t>
            </a:r>
            <a:r>
              <a:rPr lang="en-US" sz="1400" b="1">
                <a:ea typeface="+mn-lt"/>
                <a:cs typeface="+mn-lt"/>
                <a:sym typeface="Calibri"/>
              </a:rPr>
              <a:t>Exponential Smoothing, ARIMA, Naïve, Regression, and Regression with ARMA errors</a:t>
            </a:r>
            <a:r>
              <a:rPr lang="en-US" sz="1400">
                <a:ea typeface="+mn-lt"/>
                <a:cs typeface="+mn-lt"/>
                <a:sym typeface="Calibri"/>
              </a:rPr>
              <a:t> as our models to predict PM 2.5 for 3 months</a:t>
            </a:r>
          </a:p>
          <a:p>
            <a:pPr marL="285750" indent="-285750">
              <a:buFont typeface="Wingdings" panose="05000000000000000000" pitchFamily="2" charset="2"/>
              <a:buChar char="§"/>
            </a:pPr>
            <a:r>
              <a:rPr lang="en-US" sz="1400">
                <a:ea typeface="+mn-lt"/>
                <a:cs typeface="+mn-lt"/>
                <a:sym typeface="Calibri"/>
              </a:rPr>
              <a:t>Use Cross - validation to increase performance of our model  </a:t>
            </a:r>
          </a:p>
          <a:p>
            <a:pPr marL="285750" indent="-285750">
              <a:buFont typeface="Wingdings" panose="05000000000000000000" pitchFamily="2" charset="2"/>
              <a:buChar char="§"/>
            </a:pPr>
            <a:endParaRPr lang="en-US" sz="1400">
              <a:ea typeface="+mn-lt"/>
              <a:cs typeface="+mn-lt"/>
              <a:sym typeface="Calibri"/>
            </a:endParaRPr>
          </a:p>
          <a:p>
            <a:pPr marL="285750" indent="-285750">
              <a:buFont typeface="Wingdings" panose="05000000000000000000" pitchFamily="2" charset="2"/>
              <a:buChar char="§"/>
            </a:pPr>
            <a:endParaRPr lang="en-US" sz="1400" b="1">
              <a:solidFill>
                <a:schemeClr val="dk1"/>
              </a:solidFill>
              <a:latin typeface="Calibri"/>
              <a:ea typeface="Calibri"/>
              <a:cs typeface="Calibri"/>
            </a:endParaRPr>
          </a:p>
          <a:p>
            <a:endParaRPr lang="en-US" sz="1600">
              <a:solidFill>
                <a:schemeClr val="dk1"/>
              </a:solidFill>
              <a:latin typeface="Calibri"/>
              <a:ea typeface="Calibri"/>
              <a:cs typeface="Calibri"/>
            </a:endParaRPr>
          </a:p>
          <a:p>
            <a:pPr marL="285750" indent="-285750">
              <a:buFont typeface="Wingdings" panose="05000000000000000000" pitchFamily="2" charset="2"/>
              <a:buChar char="§"/>
            </a:pPr>
            <a:endParaRPr lang="en-US" sz="1600">
              <a:solidFill>
                <a:schemeClr val="dk1"/>
              </a:solidFill>
              <a:latin typeface="Calibri"/>
              <a:ea typeface="Calibri"/>
              <a:cs typeface="Calibri"/>
            </a:endParaRPr>
          </a:p>
          <a:p>
            <a:pPr marL="285750" indent="-285750">
              <a:buFont typeface="Wingdings" panose="05000000000000000000" pitchFamily="2" charset="2"/>
              <a:buChar char="§"/>
            </a:pPr>
            <a:endParaRPr lang="en-US" sz="1600">
              <a:solidFill>
                <a:schemeClr val="dk1"/>
              </a:solidFill>
              <a:latin typeface="Calibri"/>
              <a:ea typeface="Calibri"/>
              <a:cs typeface="Calibri"/>
            </a:endParaRPr>
          </a:p>
          <a:p>
            <a:endParaRPr lang="en-US">
              <a:solidFill>
                <a:schemeClr val="dk1"/>
              </a:solidFill>
              <a:latin typeface="Calibri"/>
              <a:ea typeface="Calibri"/>
              <a:cs typeface="Calibri"/>
            </a:endParaRPr>
          </a:p>
        </p:txBody>
      </p:sp>
      <p:cxnSp>
        <p:nvCxnSpPr>
          <p:cNvPr id="139" name="Google Shape;139;p4"/>
          <p:cNvCxnSpPr>
            <a:cxnSpLocks/>
          </p:cNvCxnSpPr>
          <p:nvPr/>
        </p:nvCxnSpPr>
        <p:spPr>
          <a:xfrm flipV="1">
            <a:off x="2828138" y="1082691"/>
            <a:ext cx="7651373" cy="1"/>
          </a:xfrm>
          <a:prstGeom prst="straightConnector1">
            <a:avLst/>
          </a:prstGeom>
          <a:noFill/>
          <a:ln w="9525" cap="flat" cmpd="sng">
            <a:solidFill>
              <a:srgbClr val="002A50"/>
            </a:solidFill>
            <a:prstDash val="solid"/>
            <a:round/>
            <a:headEnd type="none" w="sm" len="sm"/>
            <a:tailEnd type="none" w="sm" len="sm"/>
          </a:ln>
        </p:spPr>
      </p:cxnSp>
      <p:grpSp>
        <p:nvGrpSpPr>
          <p:cNvPr id="146" name="Google Shape;146;p4"/>
          <p:cNvGrpSpPr/>
          <p:nvPr/>
        </p:nvGrpSpPr>
        <p:grpSpPr>
          <a:xfrm>
            <a:off x="647363" y="1045324"/>
            <a:ext cx="1245092" cy="1291298"/>
            <a:chOff x="286876" y="1281212"/>
            <a:chExt cx="1245092" cy="1291298"/>
          </a:xfrm>
          <a:solidFill>
            <a:srgbClr val="00386B"/>
          </a:solidFill>
        </p:grpSpPr>
        <p:sp>
          <p:nvSpPr>
            <p:cNvPr id="147" name="Google Shape;147;p4"/>
            <p:cNvSpPr/>
            <p:nvPr/>
          </p:nvSpPr>
          <p:spPr>
            <a:xfrm rot="5400000">
              <a:off x="263773" y="1304315"/>
              <a:ext cx="1291298" cy="1245092"/>
            </a:xfrm>
            <a:prstGeom prst="homePlate">
              <a:avLst>
                <a:gd name="adj" fmla="val 31643"/>
              </a:avLst>
            </a:prstGeom>
            <a:grpFill/>
            <a:ln>
              <a:noFill/>
            </a:ln>
          </p:spPr>
          <p:txBody>
            <a:bodyPr spcFirstLastPara="1" wrap="square" lIns="0" tIns="0" rIns="0" bIns="0" anchor="ctr" anchorCtr="0">
              <a:noAutofit/>
            </a:bodyPr>
            <a:lstStyle/>
            <a:p>
              <a:pPr algn="ctr"/>
              <a:endParaRPr sz="900" b="1">
                <a:solidFill>
                  <a:srgbClr val="7F7F7F"/>
                </a:solidFill>
                <a:latin typeface="Calibri" panose="020F0502020204030204" pitchFamily="34" charset="0"/>
                <a:cs typeface="Calibri" panose="020F0502020204030204" pitchFamily="34" charset="0"/>
                <a:sym typeface="Arial"/>
              </a:endParaRPr>
            </a:p>
          </p:txBody>
        </p:sp>
        <p:sp>
          <p:nvSpPr>
            <p:cNvPr id="148" name="Google Shape;148;p4"/>
            <p:cNvSpPr txBox="1"/>
            <p:nvPr/>
          </p:nvSpPr>
          <p:spPr>
            <a:xfrm>
              <a:off x="385767" y="1643795"/>
              <a:ext cx="1048792" cy="307777"/>
            </a:xfrm>
            <a:prstGeom prst="rect">
              <a:avLst/>
            </a:prstGeom>
            <a:grpFill/>
            <a:ln>
              <a:noFill/>
            </a:ln>
          </p:spPr>
          <p:txBody>
            <a:bodyPr spcFirstLastPara="1" wrap="square" lIns="91425" tIns="45700" rIns="91425" bIns="45700" anchor="t" anchorCtr="0">
              <a:spAutoFit/>
            </a:bodyPr>
            <a:lstStyle/>
            <a:p>
              <a:pPr algn="ctr"/>
              <a:r>
                <a:rPr lang="en-US" sz="1400" b="1">
                  <a:solidFill>
                    <a:schemeClr val="lt1"/>
                  </a:solidFill>
                  <a:latin typeface="Calibri"/>
                  <a:ea typeface="Calibri"/>
                  <a:cs typeface="Calibri"/>
                  <a:sym typeface="Calibri"/>
                </a:rPr>
                <a:t>Problem</a:t>
              </a:r>
              <a:endParaRPr>
                <a:latin typeface="Calibri" panose="020F0502020204030204" pitchFamily="34" charset="0"/>
                <a:cs typeface="Calibri" panose="020F0502020204030204" pitchFamily="34" charset="0"/>
              </a:endParaRPr>
            </a:p>
          </p:txBody>
        </p:sp>
      </p:grpSp>
      <p:grpSp>
        <p:nvGrpSpPr>
          <p:cNvPr id="149" name="Google Shape;149;p4"/>
          <p:cNvGrpSpPr/>
          <p:nvPr/>
        </p:nvGrpSpPr>
        <p:grpSpPr>
          <a:xfrm>
            <a:off x="647363" y="2215505"/>
            <a:ext cx="1245092" cy="1393789"/>
            <a:chOff x="286876" y="2451392"/>
            <a:chExt cx="1245092" cy="1393789"/>
          </a:xfrm>
          <a:solidFill>
            <a:srgbClr val="00386B"/>
          </a:solidFill>
        </p:grpSpPr>
        <p:sp>
          <p:nvSpPr>
            <p:cNvPr id="150" name="Google Shape;150;p4"/>
            <p:cNvSpPr/>
            <p:nvPr/>
          </p:nvSpPr>
          <p:spPr>
            <a:xfrm rot="5400000">
              <a:off x="212527" y="2525741"/>
              <a:ext cx="1393789" cy="1245092"/>
            </a:xfrm>
            <a:prstGeom prst="chevron">
              <a:avLst>
                <a:gd name="adj" fmla="val 27762"/>
              </a:avLst>
            </a:prstGeom>
            <a:grpFill/>
            <a:ln>
              <a:noFill/>
            </a:ln>
          </p:spPr>
          <p:txBody>
            <a:bodyPr spcFirstLastPara="1" wrap="square" lIns="0" tIns="0" rIns="0" bIns="0" anchor="ctr" anchorCtr="0">
              <a:noAutofit/>
            </a:bodyPr>
            <a:lstStyle/>
            <a:p>
              <a:pPr algn="ctr"/>
              <a:endParaRPr sz="900" b="1">
                <a:solidFill>
                  <a:srgbClr val="7F7F7F"/>
                </a:solidFill>
                <a:latin typeface="Calibri" panose="020F0502020204030204" pitchFamily="34" charset="0"/>
                <a:cs typeface="Calibri" panose="020F0502020204030204" pitchFamily="34" charset="0"/>
                <a:sym typeface="Arial"/>
              </a:endParaRPr>
            </a:p>
          </p:txBody>
        </p:sp>
        <p:sp>
          <p:nvSpPr>
            <p:cNvPr id="151" name="Google Shape;151;p4"/>
            <p:cNvSpPr txBox="1"/>
            <p:nvPr/>
          </p:nvSpPr>
          <p:spPr>
            <a:xfrm>
              <a:off x="385017" y="3038935"/>
              <a:ext cx="1048800" cy="307736"/>
            </a:xfrm>
            <a:prstGeom prst="rect">
              <a:avLst/>
            </a:prstGeom>
            <a:grpFill/>
            <a:ln>
              <a:noFill/>
            </a:ln>
          </p:spPr>
          <p:txBody>
            <a:bodyPr spcFirstLastPara="1" wrap="square" lIns="91425" tIns="45700" rIns="91425" bIns="45700" anchor="t" anchorCtr="0">
              <a:spAutoFit/>
            </a:bodyPr>
            <a:lstStyle/>
            <a:p>
              <a:pPr algn="ctr"/>
              <a:r>
                <a:rPr lang="en-US" sz="1400" b="1">
                  <a:solidFill>
                    <a:schemeClr val="lt1"/>
                  </a:solidFill>
                  <a:latin typeface="Calibri"/>
                  <a:ea typeface="Calibri"/>
                  <a:cs typeface="Calibri"/>
                  <a:sym typeface="Calibri"/>
                </a:rPr>
                <a:t>Reasons</a:t>
              </a:r>
              <a:endParaRPr>
                <a:latin typeface="Calibri" panose="020F0502020204030204" pitchFamily="34" charset="0"/>
                <a:cs typeface="Calibri" panose="020F0502020204030204" pitchFamily="34" charset="0"/>
              </a:endParaRPr>
            </a:p>
          </p:txBody>
        </p:sp>
      </p:grpSp>
      <p:grpSp>
        <p:nvGrpSpPr>
          <p:cNvPr id="152" name="Google Shape;152;p4"/>
          <p:cNvGrpSpPr/>
          <p:nvPr/>
        </p:nvGrpSpPr>
        <p:grpSpPr>
          <a:xfrm>
            <a:off x="647361" y="3476074"/>
            <a:ext cx="1245094" cy="1393789"/>
            <a:chOff x="286874" y="3711962"/>
            <a:chExt cx="1245094" cy="1393789"/>
          </a:xfrm>
        </p:grpSpPr>
        <p:sp>
          <p:nvSpPr>
            <p:cNvPr id="153" name="Google Shape;153;p4"/>
            <p:cNvSpPr/>
            <p:nvPr/>
          </p:nvSpPr>
          <p:spPr>
            <a:xfrm rot="5400000">
              <a:off x="212527" y="3786311"/>
              <a:ext cx="1393789" cy="1245092"/>
            </a:xfrm>
            <a:prstGeom prst="chevron">
              <a:avLst>
                <a:gd name="adj" fmla="val 27762"/>
              </a:avLst>
            </a:prstGeom>
            <a:solidFill>
              <a:srgbClr val="00386B"/>
            </a:solidFill>
            <a:ln>
              <a:noFill/>
            </a:ln>
          </p:spPr>
          <p:txBody>
            <a:bodyPr spcFirstLastPara="1" wrap="square" lIns="0" tIns="0" rIns="0" bIns="0" anchor="ctr" anchorCtr="0">
              <a:noAutofit/>
            </a:bodyPr>
            <a:lstStyle/>
            <a:p>
              <a:pPr algn="ctr"/>
              <a:endParaRPr sz="900" b="1">
                <a:solidFill>
                  <a:srgbClr val="7F7F7F"/>
                </a:solidFill>
                <a:latin typeface="Calibri" panose="020F0502020204030204" pitchFamily="34" charset="0"/>
                <a:cs typeface="Calibri" panose="020F0502020204030204" pitchFamily="34" charset="0"/>
                <a:sym typeface="Arial"/>
              </a:endParaRPr>
            </a:p>
          </p:txBody>
        </p:sp>
        <p:sp>
          <p:nvSpPr>
            <p:cNvPr id="154" name="Google Shape;154;p4"/>
            <p:cNvSpPr txBox="1"/>
            <p:nvPr/>
          </p:nvSpPr>
          <p:spPr>
            <a:xfrm>
              <a:off x="286874" y="4196154"/>
              <a:ext cx="1245093" cy="523180"/>
            </a:xfrm>
            <a:prstGeom prst="rect">
              <a:avLst/>
            </a:prstGeom>
            <a:noFill/>
            <a:ln>
              <a:noFill/>
            </a:ln>
          </p:spPr>
          <p:txBody>
            <a:bodyPr spcFirstLastPara="1" wrap="square" lIns="91425" tIns="45700" rIns="91425" bIns="45700" anchor="t" anchorCtr="0">
              <a:spAutoFit/>
            </a:bodyPr>
            <a:lstStyle/>
            <a:p>
              <a:pPr algn="ctr"/>
              <a:r>
                <a:rPr lang="en-US" sz="1400" b="1">
                  <a:solidFill>
                    <a:schemeClr val="lt1"/>
                  </a:solidFill>
                  <a:latin typeface="Calibri"/>
                  <a:ea typeface="Calibri"/>
                  <a:cs typeface="Calibri"/>
                  <a:sym typeface="Calibri"/>
                </a:rPr>
                <a:t>Methodology and Data</a:t>
              </a:r>
              <a:endParaRPr lang="en-US" sz="1400">
                <a:latin typeface="Calibri" panose="020F0502020204030204" pitchFamily="34" charset="0"/>
                <a:cs typeface="Calibri" panose="020F0502020204030204" pitchFamily="34" charset="0"/>
              </a:endParaRPr>
            </a:p>
          </p:txBody>
        </p:sp>
      </p:grpSp>
      <p:grpSp>
        <p:nvGrpSpPr>
          <p:cNvPr id="155" name="Google Shape;155;p4"/>
          <p:cNvGrpSpPr/>
          <p:nvPr/>
        </p:nvGrpSpPr>
        <p:grpSpPr>
          <a:xfrm>
            <a:off x="647363" y="4741236"/>
            <a:ext cx="1245092" cy="1393789"/>
            <a:chOff x="286876" y="4958837"/>
            <a:chExt cx="1245092" cy="1393789"/>
          </a:xfrm>
          <a:solidFill>
            <a:srgbClr val="00386B"/>
          </a:solidFill>
        </p:grpSpPr>
        <p:sp>
          <p:nvSpPr>
            <p:cNvPr id="156" name="Google Shape;156;p4"/>
            <p:cNvSpPr/>
            <p:nvPr/>
          </p:nvSpPr>
          <p:spPr>
            <a:xfrm rot="5400000">
              <a:off x="212527" y="5033186"/>
              <a:ext cx="1393789" cy="1245092"/>
            </a:xfrm>
            <a:prstGeom prst="chevron">
              <a:avLst>
                <a:gd name="adj" fmla="val 27762"/>
              </a:avLst>
            </a:prstGeom>
            <a:grpFill/>
            <a:ln>
              <a:noFill/>
            </a:ln>
          </p:spPr>
          <p:txBody>
            <a:bodyPr spcFirstLastPara="1" wrap="square" lIns="0" tIns="0" rIns="0" bIns="0" anchor="ctr" anchorCtr="0">
              <a:noAutofit/>
            </a:bodyPr>
            <a:lstStyle/>
            <a:p>
              <a:pPr algn="ctr"/>
              <a:endParaRPr sz="900" b="1">
                <a:solidFill>
                  <a:srgbClr val="7F7F7F"/>
                </a:solidFill>
                <a:latin typeface="Calibri" panose="020F0502020204030204" pitchFamily="34" charset="0"/>
                <a:cs typeface="Calibri" panose="020F0502020204030204" pitchFamily="34" charset="0"/>
                <a:sym typeface="Arial"/>
              </a:endParaRPr>
            </a:p>
          </p:txBody>
        </p:sp>
        <p:sp>
          <p:nvSpPr>
            <p:cNvPr id="157" name="Google Shape;157;p4"/>
            <p:cNvSpPr txBox="1"/>
            <p:nvPr/>
          </p:nvSpPr>
          <p:spPr>
            <a:xfrm>
              <a:off x="286968" y="5452755"/>
              <a:ext cx="1245000" cy="523180"/>
            </a:xfrm>
            <a:prstGeom prst="rect">
              <a:avLst/>
            </a:prstGeom>
            <a:grpFill/>
            <a:ln>
              <a:noFill/>
            </a:ln>
          </p:spPr>
          <p:txBody>
            <a:bodyPr spcFirstLastPara="1" wrap="square" lIns="91425" tIns="45700" rIns="91425" bIns="45700" anchor="t" anchorCtr="0">
              <a:spAutoFit/>
            </a:bodyPr>
            <a:lstStyle/>
            <a:p>
              <a:pPr algn="ctr"/>
              <a:r>
                <a:rPr lang="en-US" sz="1400" b="1">
                  <a:solidFill>
                    <a:schemeClr val="lt1"/>
                  </a:solidFill>
                  <a:latin typeface="Calibri"/>
                  <a:cs typeface="Calibri"/>
                  <a:sym typeface="Calibri"/>
                </a:rPr>
                <a:t>Business Use</a:t>
              </a:r>
            </a:p>
            <a:p>
              <a:pPr algn="ctr"/>
              <a:r>
                <a:rPr lang="en-US" sz="1400" b="1">
                  <a:solidFill>
                    <a:schemeClr val="lt1"/>
                  </a:solidFill>
                  <a:latin typeface="Calibri"/>
                  <a:cs typeface="Calibri"/>
                  <a:sym typeface="Calibri"/>
                </a:rPr>
                <a:t>Case</a:t>
              </a:r>
              <a:endParaRPr sz="1400">
                <a:latin typeface="Calibri" panose="020F0502020204030204" pitchFamily="34" charset="0"/>
                <a:cs typeface="Calibri" panose="020F0502020204030204" pitchFamily="34" charset="0"/>
              </a:endParaRPr>
            </a:p>
          </p:txBody>
        </p:sp>
      </p:grpSp>
      <p:cxnSp>
        <p:nvCxnSpPr>
          <p:cNvPr id="158" name="Google Shape;158;p4"/>
          <p:cNvCxnSpPr/>
          <p:nvPr/>
        </p:nvCxnSpPr>
        <p:spPr>
          <a:xfrm>
            <a:off x="2828138" y="3485576"/>
            <a:ext cx="7408873" cy="0"/>
          </a:xfrm>
          <a:prstGeom prst="straightConnector1">
            <a:avLst/>
          </a:prstGeom>
          <a:noFill/>
          <a:ln w="9525" cap="flat" cmpd="sng">
            <a:solidFill>
              <a:srgbClr val="A5A5A5"/>
            </a:solidFill>
            <a:prstDash val="lgDash"/>
            <a:round/>
            <a:headEnd type="none" w="sm" len="sm"/>
            <a:tailEnd type="none" w="sm" len="sm"/>
          </a:ln>
        </p:spPr>
      </p:cxnSp>
      <p:cxnSp>
        <p:nvCxnSpPr>
          <p:cNvPr id="159" name="Google Shape;159;p4"/>
          <p:cNvCxnSpPr/>
          <p:nvPr/>
        </p:nvCxnSpPr>
        <p:spPr>
          <a:xfrm>
            <a:off x="2828138" y="4709547"/>
            <a:ext cx="7408873" cy="0"/>
          </a:xfrm>
          <a:prstGeom prst="straightConnector1">
            <a:avLst/>
          </a:prstGeom>
          <a:noFill/>
          <a:ln w="9525" cap="flat" cmpd="sng">
            <a:solidFill>
              <a:srgbClr val="A5A5A5"/>
            </a:solidFill>
            <a:prstDash val="lgDash"/>
            <a:round/>
            <a:headEnd type="none" w="sm" len="sm"/>
            <a:tailEnd type="none" w="sm" len="sm"/>
          </a:ln>
        </p:spPr>
      </p:cxnSp>
      <p:cxnSp>
        <p:nvCxnSpPr>
          <p:cNvPr id="160" name="Google Shape;160;p4"/>
          <p:cNvCxnSpPr>
            <a:cxnSpLocks/>
          </p:cNvCxnSpPr>
          <p:nvPr/>
        </p:nvCxnSpPr>
        <p:spPr>
          <a:xfrm flipV="1">
            <a:off x="2746370" y="5917491"/>
            <a:ext cx="7704504" cy="6234"/>
          </a:xfrm>
          <a:prstGeom prst="straightConnector1">
            <a:avLst/>
          </a:prstGeom>
          <a:noFill/>
          <a:ln w="9525" cap="flat" cmpd="sng">
            <a:solidFill>
              <a:srgbClr val="002A50"/>
            </a:solidFill>
            <a:prstDash val="solid"/>
            <a:round/>
            <a:headEnd type="none" w="sm" len="sm"/>
            <a:tailEnd type="none" w="sm" len="sm"/>
          </a:ln>
        </p:spPr>
      </p:cxnSp>
      <p:sp>
        <p:nvSpPr>
          <p:cNvPr id="26" name="Google Shape;137;p4">
            <a:extLst>
              <a:ext uri="{FF2B5EF4-FFF2-40B4-BE49-F238E27FC236}">
                <a16:creationId xmlns:a16="http://schemas.microsoft.com/office/drawing/2014/main" id="{10B44227-7353-4A67-960E-F48CCFB92D65}"/>
              </a:ext>
            </a:extLst>
          </p:cNvPr>
          <p:cNvSpPr txBox="1"/>
          <p:nvPr/>
        </p:nvSpPr>
        <p:spPr>
          <a:xfrm>
            <a:off x="3024172" y="4787606"/>
            <a:ext cx="7090692" cy="1071090"/>
          </a:xfrm>
          <a:prstGeom prst="rect">
            <a:avLst/>
          </a:prstGeom>
          <a:noFill/>
          <a:ln>
            <a:noFill/>
          </a:ln>
        </p:spPr>
        <p:txBody>
          <a:bodyPr spcFirstLastPara="1" wrap="square" lIns="0" tIns="0" rIns="0" bIns="0" anchor="t" anchorCtr="0">
            <a:noAutofit/>
          </a:bodyPr>
          <a:lstStyle/>
          <a:p>
            <a:pPr marL="285750" indent="-285750">
              <a:buFont typeface="Wingdings" panose="05000000000000000000" pitchFamily="2" charset="2"/>
              <a:buChar char="§"/>
            </a:pPr>
            <a:r>
              <a:rPr lang="en-US" sz="1400">
                <a:solidFill>
                  <a:schemeClr val="dk1"/>
                </a:solidFill>
                <a:ea typeface="+mn-lt"/>
                <a:cs typeface="+mn-lt"/>
                <a:sym typeface="Calibri"/>
              </a:rPr>
              <a:t>Government could use the prediction to arrange public events, public transportations and related factory running policy</a:t>
            </a:r>
          </a:p>
          <a:p>
            <a:pPr marL="285750" indent="-285750">
              <a:buFont typeface="Wingdings" panose="05000000000000000000" pitchFamily="2" charset="2"/>
              <a:buChar char="§"/>
            </a:pPr>
            <a:r>
              <a:rPr lang="en-US" sz="1400">
                <a:solidFill>
                  <a:schemeClr val="dk1"/>
                </a:solidFill>
                <a:ea typeface="+mn-lt"/>
                <a:cs typeface="+mn-lt"/>
                <a:sym typeface="Calibri"/>
              </a:rPr>
              <a:t>Company could use the prediction to distribute remote or in-person work events</a:t>
            </a:r>
          </a:p>
          <a:p>
            <a:pPr marL="285750" indent="-285750">
              <a:buFont typeface="Wingdings" panose="05000000000000000000" pitchFamily="2" charset="2"/>
              <a:buChar char="§"/>
            </a:pPr>
            <a:r>
              <a:rPr lang="en-US" sz="1400">
                <a:solidFill>
                  <a:schemeClr val="dk1"/>
                </a:solidFill>
                <a:ea typeface="+mn-lt"/>
                <a:cs typeface="+mn-lt"/>
                <a:sym typeface="Calibri"/>
              </a:rPr>
              <a:t>School could use the prediction to allocate students outdoor events</a:t>
            </a:r>
          </a:p>
          <a:p>
            <a:pPr marL="285750" indent="-285750">
              <a:buFont typeface="Wingdings" panose="05000000000000000000" pitchFamily="2" charset="2"/>
              <a:buChar char="§"/>
            </a:pPr>
            <a:r>
              <a:rPr lang="en-US" sz="1400">
                <a:solidFill>
                  <a:schemeClr val="dk1"/>
                </a:solidFill>
                <a:ea typeface="+mn-lt"/>
                <a:cs typeface="+mn-lt"/>
                <a:sym typeface="Calibri"/>
              </a:rPr>
              <a:t>Patients could use the prediction to decide their drug and treatment steps</a:t>
            </a:r>
          </a:p>
          <a:p>
            <a:pPr marL="285750" indent="-285750">
              <a:buFont typeface="Wingdings" panose="05000000000000000000" pitchFamily="2" charset="2"/>
              <a:buChar char="§"/>
            </a:pPr>
            <a:endParaRPr lang="en-US">
              <a:solidFill>
                <a:schemeClr val="dk1"/>
              </a:solidFill>
              <a:latin typeface="Calibri"/>
              <a:ea typeface="Calibri"/>
              <a:cs typeface="Calibri"/>
            </a:endParaRPr>
          </a:p>
        </p:txBody>
      </p:sp>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3186898" cy="584775"/>
          </a:xfrm>
          <a:prstGeom prst="rect">
            <a:avLst/>
          </a:prstGeom>
          <a:noFill/>
        </p:spPr>
        <p:txBody>
          <a:bodyPr wrap="none" rtlCol="0">
            <a:spAutoFit/>
          </a:bodyPr>
          <a:lstStyle/>
          <a:p>
            <a:r>
              <a:rPr lang="en-US" sz="3200" b="1">
                <a:solidFill>
                  <a:srgbClr val="00386B"/>
                </a:solidFill>
              </a:rPr>
              <a:t>Business Problem</a:t>
            </a:r>
          </a:p>
        </p:txBody>
      </p:sp>
      <p:sp>
        <p:nvSpPr>
          <p:cNvPr id="2" name="Slide Number Placeholder 1">
            <a:extLst>
              <a:ext uri="{FF2B5EF4-FFF2-40B4-BE49-F238E27FC236}">
                <a16:creationId xmlns:a16="http://schemas.microsoft.com/office/drawing/2014/main" id="{ED8B1875-F973-49E3-89C8-4AD3D330782B}"/>
              </a:ext>
            </a:extLst>
          </p:cNvPr>
          <p:cNvSpPr>
            <a:spLocks noGrp="1"/>
          </p:cNvSpPr>
          <p:nvPr>
            <p:ph type="sldNum" idx="12"/>
          </p:nvPr>
        </p:nvSpPr>
        <p:spPr/>
        <p:txBody>
          <a:bodyPr/>
          <a:lstStyle/>
          <a:p>
            <a:fld id="{00000000-1234-1234-1234-123412341234}" type="slidenum">
              <a:rPr lang="en-US" smtClean="0"/>
              <a:pPr/>
              <a:t>4</a:t>
            </a:fld>
            <a:endParaRPr lang="en-US"/>
          </a:p>
        </p:txBody>
      </p:sp>
      <p:sp>
        <p:nvSpPr>
          <p:cNvPr id="25" name="Text Placeholder 3">
            <a:extLst>
              <a:ext uri="{FF2B5EF4-FFF2-40B4-BE49-F238E27FC236}">
                <a16:creationId xmlns:a16="http://schemas.microsoft.com/office/drawing/2014/main" id="{03E2E63B-570E-875F-50AA-A0288C4AC287}"/>
              </a:ext>
            </a:extLst>
          </p:cNvPr>
          <p:cNvSpPr>
            <a:spLocks noGrp="1"/>
          </p:cNvSpPr>
          <p:nvPr>
            <p:ph type="body" idx="1"/>
          </p:nvPr>
        </p:nvSpPr>
        <p:spPr>
          <a:xfrm>
            <a:off x="433648" y="6450945"/>
            <a:ext cx="10005753" cy="110800"/>
          </a:xfrm>
        </p:spPr>
        <p:txBody>
          <a:bodyPr/>
          <a:lstStyle/>
          <a:p>
            <a:r>
              <a:rPr lang="en-US"/>
              <a:t>1. </a:t>
            </a:r>
            <a:r>
              <a:rPr lang="en-US" err="1"/>
              <a:t>Ohiostate</a:t>
            </a:r>
            <a:r>
              <a:rPr lang="en-US"/>
              <a:t> pressbook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127" name="TextBox 126">
            <a:extLst>
              <a:ext uri="{FF2B5EF4-FFF2-40B4-BE49-F238E27FC236}">
                <a16:creationId xmlns:a16="http://schemas.microsoft.com/office/drawing/2014/main" id="{C8C14327-FFDF-99D7-DF62-2A64972261BA}"/>
              </a:ext>
            </a:extLst>
          </p:cNvPr>
          <p:cNvSpPr txBox="1"/>
          <p:nvPr/>
        </p:nvSpPr>
        <p:spPr>
          <a:xfrm>
            <a:off x="868887" y="3030635"/>
            <a:ext cx="3815756" cy="584775"/>
          </a:xfrm>
          <a:prstGeom prst="rect">
            <a:avLst/>
          </a:prstGeom>
          <a:noFill/>
        </p:spPr>
        <p:txBody>
          <a:bodyPr wrap="square" rtlCol="0">
            <a:spAutoFit/>
          </a:bodyPr>
          <a:lstStyle/>
          <a:p>
            <a:r>
              <a:rPr lang="en-US" sz="3200" b="1">
                <a:solidFill>
                  <a:srgbClr val="00386B"/>
                </a:solidFill>
              </a:rPr>
              <a:t>Data Preparation</a:t>
            </a:r>
          </a:p>
        </p:txBody>
      </p:sp>
      <p:sp>
        <p:nvSpPr>
          <p:cNvPr id="3" name="Text Placeholder 2">
            <a:extLst>
              <a:ext uri="{FF2B5EF4-FFF2-40B4-BE49-F238E27FC236}">
                <a16:creationId xmlns:a16="http://schemas.microsoft.com/office/drawing/2014/main" id="{753CD6F8-38C8-4B92-3AA1-639505D21D49}"/>
              </a:ext>
            </a:extLst>
          </p:cNvPr>
          <p:cNvSpPr>
            <a:spLocks noGrp="1"/>
          </p:cNvSpPr>
          <p:nvPr>
            <p:ph type="body" idx="1"/>
          </p:nvPr>
        </p:nvSpPr>
        <p:spPr/>
        <p:txBody>
          <a:bodyPr/>
          <a:lstStyle/>
          <a:p>
            <a:endParaRPr lang="en-US"/>
          </a:p>
        </p:txBody>
      </p:sp>
      <p:sp>
        <p:nvSpPr>
          <p:cNvPr id="6" name="Slide Number Placeholder 1">
            <a:extLst>
              <a:ext uri="{FF2B5EF4-FFF2-40B4-BE49-F238E27FC236}">
                <a16:creationId xmlns:a16="http://schemas.microsoft.com/office/drawing/2014/main" id="{8EAF74FB-65CF-159E-A8F6-9CDE9392D57C}"/>
              </a:ext>
            </a:extLst>
          </p:cNvPr>
          <p:cNvSpPr>
            <a:spLocks noGrp="1"/>
          </p:cNvSpPr>
          <p:nvPr>
            <p:ph type="sldNum" idx="12"/>
          </p:nvPr>
        </p:nvSpPr>
        <p:spPr>
          <a:xfrm>
            <a:off x="11490123" y="6452646"/>
            <a:ext cx="193346" cy="153888"/>
          </a:xfrm>
        </p:spPr>
        <p:txBody>
          <a:body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3091886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alpha val="73000"/>
          </a:schemeClr>
        </a:solidFill>
        <a:effectLst/>
      </p:bgPr>
    </p:bg>
    <p:spTree>
      <p:nvGrpSpPr>
        <p:cNvPr id="1" name="Shape 131"/>
        <p:cNvGrpSpPr/>
        <p:nvPr/>
      </p:nvGrpSpPr>
      <p:grpSpPr>
        <a:xfrm>
          <a:off x="0" y="0"/>
          <a:ext cx="0" cy="0"/>
          <a:chOff x="0" y="0"/>
          <a:chExt cx="0" cy="0"/>
        </a:xfrm>
      </p:grpSpPr>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2874505" cy="584775"/>
          </a:xfrm>
          <a:prstGeom prst="rect">
            <a:avLst/>
          </a:prstGeom>
          <a:noFill/>
        </p:spPr>
        <p:txBody>
          <a:bodyPr wrap="none" rtlCol="0">
            <a:spAutoFit/>
          </a:bodyPr>
          <a:lstStyle/>
          <a:p>
            <a:r>
              <a:rPr lang="en-US" sz="3200" b="1" dirty="0">
                <a:solidFill>
                  <a:srgbClr val="00386B"/>
                </a:solidFill>
              </a:rPr>
              <a:t>Data Processing</a:t>
            </a:r>
          </a:p>
        </p:txBody>
      </p:sp>
      <p:grpSp>
        <p:nvGrpSpPr>
          <p:cNvPr id="106" name="Group 105">
            <a:extLst>
              <a:ext uri="{FF2B5EF4-FFF2-40B4-BE49-F238E27FC236}">
                <a16:creationId xmlns:a16="http://schemas.microsoft.com/office/drawing/2014/main" id="{B39CC3EE-2123-6E15-2E6D-C06BE2DAB6DE}"/>
              </a:ext>
            </a:extLst>
          </p:cNvPr>
          <p:cNvGrpSpPr/>
          <p:nvPr/>
        </p:nvGrpSpPr>
        <p:grpSpPr>
          <a:xfrm>
            <a:off x="263319" y="1140909"/>
            <a:ext cx="516272" cy="491505"/>
            <a:chOff x="699251" y="1894628"/>
            <a:chExt cx="643166" cy="634563"/>
          </a:xfrm>
        </p:grpSpPr>
        <p:sp>
          <p:nvSpPr>
            <p:cNvPr id="107" name="Circle: Hollow 106">
              <a:extLst>
                <a:ext uri="{FF2B5EF4-FFF2-40B4-BE49-F238E27FC236}">
                  <a16:creationId xmlns:a16="http://schemas.microsoft.com/office/drawing/2014/main" id="{10778017-B331-228E-983A-5E30B3922D7F}"/>
                </a:ext>
              </a:extLst>
            </p:cNvPr>
            <p:cNvSpPr/>
            <p:nvPr/>
          </p:nvSpPr>
          <p:spPr>
            <a:xfrm>
              <a:off x="699251" y="1894628"/>
              <a:ext cx="643166" cy="634563"/>
            </a:xfrm>
            <a:prstGeom prst="donut">
              <a:avLst>
                <a:gd name="adj" fmla="val 8185"/>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108" name="TextBox 107">
              <a:extLst>
                <a:ext uri="{FF2B5EF4-FFF2-40B4-BE49-F238E27FC236}">
                  <a16:creationId xmlns:a16="http://schemas.microsoft.com/office/drawing/2014/main" id="{0608C6E9-7663-4191-B3B9-52391C849C33}"/>
                </a:ext>
              </a:extLst>
            </p:cNvPr>
            <p:cNvSpPr txBox="1"/>
            <p:nvPr/>
          </p:nvSpPr>
          <p:spPr>
            <a:xfrm>
              <a:off x="818854" y="1973494"/>
              <a:ext cx="339328" cy="476830"/>
            </a:xfrm>
            <a:prstGeom prst="rect">
              <a:avLst/>
            </a:prstGeom>
            <a:noFill/>
          </p:spPr>
          <p:txBody>
            <a:bodyPr wrap="square" rtlCol="0">
              <a:spAutoFit/>
            </a:bodyPr>
            <a:lstStyle/>
            <a:p>
              <a:r>
                <a:rPr lang="en-US" sz="1800" b="1">
                  <a:solidFill>
                    <a:srgbClr val="00386B"/>
                  </a:solidFill>
                  <a:latin typeface="Calibri" panose="020F0502020204030204" pitchFamily="34" charset="0"/>
                  <a:cs typeface="Calibri" panose="020F0502020204030204" pitchFamily="34" charset="0"/>
                </a:rPr>
                <a:t>1</a:t>
              </a:r>
            </a:p>
          </p:txBody>
        </p:sp>
      </p:grpSp>
      <p:sp>
        <p:nvSpPr>
          <p:cNvPr id="109" name="Rectangle: Rounded Corners 108">
            <a:extLst>
              <a:ext uri="{FF2B5EF4-FFF2-40B4-BE49-F238E27FC236}">
                <a16:creationId xmlns:a16="http://schemas.microsoft.com/office/drawing/2014/main" id="{1DE3EAFA-AA6F-82D0-178B-240502D913C1}"/>
              </a:ext>
            </a:extLst>
          </p:cNvPr>
          <p:cNvSpPr/>
          <p:nvPr/>
        </p:nvSpPr>
        <p:spPr>
          <a:xfrm>
            <a:off x="950752" y="1068024"/>
            <a:ext cx="4098326" cy="565386"/>
          </a:xfrm>
          <a:prstGeom prst="roundRect">
            <a:avLst/>
          </a:prstGeom>
          <a:gradFill flip="none" rotWithShape="1">
            <a:gsLst>
              <a:gs pos="53000">
                <a:schemeClr val="bg1">
                  <a:lumMod val="95000"/>
                </a:schemeClr>
              </a:gs>
              <a:gs pos="17000">
                <a:schemeClr val="bg1"/>
              </a:gs>
              <a:gs pos="72000">
                <a:schemeClr val="bg1">
                  <a:lumMod val="85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5"/>
            <a:endParaRPr lang="en-US" b="1">
              <a:solidFill>
                <a:schemeClr val="tx1"/>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17726E04-FEC9-5405-D3BB-1631EBE011AB}"/>
              </a:ext>
            </a:extLst>
          </p:cNvPr>
          <p:cNvSpPr txBox="1"/>
          <p:nvPr/>
        </p:nvSpPr>
        <p:spPr>
          <a:xfrm>
            <a:off x="1449720" y="1176757"/>
            <a:ext cx="1868556" cy="369332"/>
          </a:xfrm>
          <a:prstGeom prst="rect">
            <a:avLst/>
          </a:prstGeom>
          <a:noFill/>
        </p:spPr>
        <p:txBody>
          <a:bodyPr wrap="square" rtlCol="0">
            <a:spAutoFit/>
          </a:bodyPr>
          <a:lstStyle/>
          <a:p>
            <a:r>
              <a:rPr lang="en-US" b="1"/>
              <a:t>Data Overview</a:t>
            </a:r>
          </a:p>
        </p:txBody>
      </p:sp>
      <p:grpSp>
        <p:nvGrpSpPr>
          <p:cNvPr id="115" name="Group 114">
            <a:extLst>
              <a:ext uri="{FF2B5EF4-FFF2-40B4-BE49-F238E27FC236}">
                <a16:creationId xmlns:a16="http://schemas.microsoft.com/office/drawing/2014/main" id="{283DAD65-AB49-37AC-8E27-1EEB472D2E4D}"/>
              </a:ext>
            </a:extLst>
          </p:cNvPr>
          <p:cNvGrpSpPr/>
          <p:nvPr/>
        </p:nvGrpSpPr>
        <p:grpSpPr>
          <a:xfrm>
            <a:off x="6640090" y="1139913"/>
            <a:ext cx="516272" cy="491505"/>
            <a:chOff x="699251" y="1894628"/>
            <a:chExt cx="643166" cy="634563"/>
          </a:xfrm>
        </p:grpSpPr>
        <p:sp>
          <p:nvSpPr>
            <p:cNvPr id="116" name="Circle: Hollow 115">
              <a:extLst>
                <a:ext uri="{FF2B5EF4-FFF2-40B4-BE49-F238E27FC236}">
                  <a16:creationId xmlns:a16="http://schemas.microsoft.com/office/drawing/2014/main" id="{B598E913-7BE9-1559-9D5D-88A75351E9C8}"/>
                </a:ext>
              </a:extLst>
            </p:cNvPr>
            <p:cNvSpPr/>
            <p:nvPr/>
          </p:nvSpPr>
          <p:spPr>
            <a:xfrm>
              <a:off x="699251" y="1894628"/>
              <a:ext cx="643166" cy="634563"/>
            </a:xfrm>
            <a:prstGeom prst="donut">
              <a:avLst>
                <a:gd name="adj" fmla="val 8185"/>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117" name="TextBox 116">
              <a:extLst>
                <a:ext uri="{FF2B5EF4-FFF2-40B4-BE49-F238E27FC236}">
                  <a16:creationId xmlns:a16="http://schemas.microsoft.com/office/drawing/2014/main" id="{36807755-D112-303B-7E59-72AC86CEEFCD}"/>
                </a:ext>
              </a:extLst>
            </p:cNvPr>
            <p:cNvSpPr txBox="1"/>
            <p:nvPr/>
          </p:nvSpPr>
          <p:spPr>
            <a:xfrm>
              <a:off x="818854" y="1973494"/>
              <a:ext cx="339328" cy="476830"/>
            </a:xfrm>
            <a:prstGeom prst="rect">
              <a:avLst/>
            </a:prstGeom>
            <a:noFill/>
          </p:spPr>
          <p:txBody>
            <a:bodyPr wrap="square" rtlCol="0">
              <a:spAutoFit/>
            </a:bodyPr>
            <a:lstStyle/>
            <a:p>
              <a:r>
                <a:rPr lang="en-US" sz="1800" b="1">
                  <a:solidFill>
                    <a:srgbClr val="00386B"/>
                  </a:solidFill>
                  <a:latin typeface="Calibri" panose="020F0502020204030204" pitchFamily="34" charset="0"/>
                  <a:cs typeface="Calibri" panose="020F0502020204030204" pitchFamily="34" charset="0"/>
                </a:rPr>
                <a:t>3</a:t>
              </a:r>
            </a:p>
          </p:txBody>
        </p:sp>
      </p:grpSp>
      <p:sp>
        <p:nvSpPr>
          <p:cNvPr id="118" name="Rectangle: Rounded Corners 117">
            <a:extLst>
              <a:ext uri="{FF2B5EF4-FFF2-40B4-BE49-F238E27FC236}">
                <a16:creationId xmlns:a16="http://schemas.microsoft.com/office/drawing/2014/main" id="{666BBA1E-38D1-50D5-F8E7-0042EC1E4259}"/>
              </a:ext>
            </a:extLst>
          </p:cNvPr>
          <p:cNvSpPr/>
          <p:nvPr/>
        </p:nvSpPr>
        <p:spPr>
          <a:xfrm>
            <a:off x="7327523" y="1067028"/>
            <a:ext cx="3245424" cy="565386"/>
          </a:xfrm>
          <a:prstGeom prst="roundRect">
            <a:avLst/>
          </a:prstGeom>
          <a:gradFill flip="none" rotWithShape="1">
            <a:gsLst>
              <a:gs pos="53000">
                <a:schemeClr val="bg1">
                  <a:lumMod val="95000"/>
                </a:schemeClr>
              </a:gs>
              <a:gs pos="17000">
                <a:schemeClr val="bg1"/>
              </a:gs>
              <a:gs pos="72000">
                <a:schemeClr val="bg1">
                  <a:lumMod val="85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5"/>
            <a:endParaRPr lang="en-US" b="1">
              <a:solidFill>
                <a:schemeClr val="tx1"/>
              </a:solidFill>
              <a:latin typeface="Calibri" panose="020F0502020204030204" pitchFamily="34" charset="0"/>
              <a:cs typeface="Calibri" panose="020F0502020204030204" pitchFamily="34" charset="0"/>
            </a:endParaRPr>
          </a:p>
        </p:txBody>
      </p:sp>
      <p:sp>
        <p:nvSpPr>
          <p:cNvPr id="119" name="TextBox 118">
            <a:extLst>
              <a:ext uri="{FF2B5EF4-FFF2-40B4-BE49-F238E27FC236}">
                <a16:creationId xmlns:a16="http://schemas.microsoft.com/office/drawing/2014/main" id="{4CA999E0-F500-09C9-0758-AD5B885E7EC5}"/>
              </a:ext>
            </a:extLst>
          </p:cNvPr>
          <p:cNvSpPr txBox="1"/>
          <p:nvPr/>
        </p:nvSpPr>
        <p:spPr>
          <a:xfrm>
            <a:off x="7826491" y="1175761"/>
            <a:ext cx="2448282" cy="369332"/>
          </a:xfrm>
          <a:prstGeom prst="rect">
            <a:avLst/>
          </a:prstGeom>
          <a:noFill/>
        </p:spPr>
        <p:txBody>
          <a:bodyPr wrap="square" rtlCol="0">
            <a:spAutoFit/>
          </a:bodyPr>
          <a:lstStyle/>
          <a:p>
            <a:r>
              <a:rPr lang="en-US" b="1"/>
              <a:t>Feature Engineering</a:t>
            </a:r>
          </a:p>
        </p:txBody>
      </p:sp>
      <p:pic>
        <p:nvPicPr>
          <p:cNvPr id="47" name="Picture 46">
            <a:extLst>
              <a:ext uri="{FF2B5EF4-FFF2-40B4-BE49-F238E27FC236}">
                <a16:creationId xmlns:a16="http://schemas.microsoft.com/office/drawing/2014/main" id="{E25BDE24-3270-3A5A-4096-62DAB89B0325}"/>
              </a:ext>
            </a:extLst>
          </p:cNvPr>
          <p:cNvPicPr>
            <a:picLocks noChangeAspect="1"/>
          </p:cNvPicPr>
          <p:nvPr/>
        </p:nvPicPr>
        <p:blipFill>
          <a:blip r:embed="rId3"/>
          <a:stretch>
            <a:fillRect/>
          </a:stretch>
        </p:blipFill>
        <p:spPr>
          <a:xfrm>
            <a:off x="6635441" y="5065915"/>
            <a:ext cx="4264252" cy="1208835"/>
          </a:xfrm>
          <a:prstGeom prst="rect">
            <a:avLst/>
          </a:prstGeom>
        </p:spPr>
      </p:pic>
      <p:sp>
        <p:nvSpPr>
          <p:cNvPr id="121" name="Rectangle 120">
            <a:extLst>
              <a:ext uri="{FF2B5EF4-FFF2-40B4-BE49-F238E27FC236}">
                <a16:creationId xmlns:a16="http://schemas.microsoft.com/office/drawing/2014/main" id="{965039E5-05B7-3010-260F-EC556303F4FF}"/>
              </a:ext>
            </a:extLst>
          </p:cNvPr>
          <p:cNvSpPr/>
          <p:nvPr/>
        </p:nvSpPr>
        <p:spPr>
          <a:xfrm>
            <a:off x="6728902" y="1767500"/>
            <a:ext cx="4265220" cy="637798"/>
          </a:xfrm>
          <a:prstGeom prst="rect">
            <a:avLst/>
          </a:prstGeom>
          <a:solidFill>
            <a:schemeClr val="bg1"/>
          </a:solidFill>
          <a:ln w="19050">
            <a:solidFill>
              <a:srgbClr val="00386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285750" indent="-285750">
              <a:buFont typeface="Arial" panose="020B0604020202020204" pitchFamily="34" charset="0"/>
              <a:buChar char="•"/>
            </a:pPr>
            <a:r>
              <a:rPr lang="en-US" sz="1200" dirty="0">
                <a:solidFill>
                  <a:schemeClr val="tx1"/>
                </a:solidFill>
                <a:latin typeface="Calibri"/>
                <a:ea typeface="+mn-lt"/>
                <a:cs typeface="Calibri"/>
              </a:rPr>
              <a:t>Combine day, month, and year to one column (Date)</a:t>
            </a:r>
          </a:p>
          <a:p>
            <a:pPr marL="285750" indent="-285750">
              <a:buFont typeface="Arial" panose="020B0604020202020204" pitchFamily="34" charset="0"/>
              <a:buChar char="•"/>
            </a:pPr>
            <a:r>
              <a:rPr lang="en-US" sz="1200" dirty="0">
                <a:solidFill>
                  <a:schemeClr val="tx1"/>
                </a:solidFill>
                <a:latin typeface="Calibri"/>
                <a:ea typeface="+mn-lt"/>
                <a:cs typeface="Calibri"/>
              </a:rPr>
              <a:t>Select features with strong correlation with PM2.5</a:t>
            </a:r>
          </a:p>
          <a:p>
            <a:pPr marL="285750" indent="-285750">
              <a:buFont typeface="Arial" panose="020B0604020202020204" pitchFamily="34" charset="0"/>
              <a:buChar char="•"/>
            </a:pPr>
            <a:r>
              <a:rPr lang="en-US" sz="1200" dirty="0">
                <a:solidFill>
                  <a:schemeClr val="tx1"/>
                </a:solidFill>
                <a:latin typeface="Calibri"/>
                <a:ea typeface="+mn-lt"/>
                <a:cs typeface="Calibri"/>
              </a:rPr>
              <a:t>Get weekly average of relevant features</a:t>
            </a:r>
          </a:p>
        </p:txBody>
      </p:sp>
      <p:pic>
        <p:nvPicPr>
          <p:cNvPr id="49" name="Picture 48">
            <a:extLst>
              <a:ext uri="{FF2B5EF4-FFF2-40B4-BE49-F238E27FC236}">
                <a16:creationId xmlns:a16="http://schemas.microsoft.com/office/drawing/2014/main" id="{235B9FC2-235D-90DC-78FB-0AFEBA1084E3}"/>
              </a:ext>
            </a:extLst>
          </p:cNvPr>
          <p:cNvPicPr>
            <a:picLocks noChangeAspect="1"/>
          </p:cNvPicPr>
          <p:nvPr/>
        </p:nvPicPr>
        <p:blipFill>
          <a:blip r:embed="rId4"/>
          <a:stretch>
            <a:fillRect/>
          </a:stretch>
        </p:blipFill>
        <p:spPr>
          <a:xfrm>
            <a:off x="7278893" y="2443139"/>
            <a:ext cx="2876726" cy="2371564"/>
          </a:xfrm>
          <a:prstGeom prst="rect">
            <a:avLst/>
          </a:prstGeom>
        </p:spPr>
      </p:pic>
      <p:graphicFrame>
        <p:nvGraphicFramePr>
          <p:cNvPr id="51" name="Table 51">
            <a:extLst>
              <a:ext uri="{FF2B5EF4-FFF2-40B4-BE49-F238E27FC236}">
                <a16:creationId xmlns:a16="http://schemas.microsoft.com/office/drawing/2014/main" id="{EBF485E3-7621-2BBD-58F2-71B3059D6180}"/>
              </a:ext>
            </a:extLst>
          </p:cNvPr>
          <p:cNvGraphicFramePr>
            <a:graphicFrameLocks noGrp="1"/>
          </p:cNvGraphicFramePr>
          <p:nvPr>
            <p:extLst>
              <p:ext uri="{D42A27DB-BD31-4B8C-83A1-F6EECF244321}">
                <p14:modId xmlns:p14="http://schemas.microsoft.com/office/powerpoint/2010/main" val="2486515332"/>
              </p:ext>
            </p:extLst>
          </p:nvPr>
        </p:nvGraphicFramePr>
        <p:xfrm>
          <a:off x="262079" y="1920088"/>
          <a:ext cx="4941016" cy="1656080"/>
        </p:xfrm>
        <a:graphic>
          <a:graphicData uri="http://schemas.openxmlformats.org/drawingml/2006/table">
            <a:tbl>
              <a:tblPr firstRow="1" bandRow="1">
                <a:tableStyleId>{9D7B26C5-4107-4FEC-AEDC-1716B250A1EF}</a:tableStyleId>
              </a:tblPr>
              <a:tblGrid>
                <a:gridCol w="1354194">
                  <a:extLst>
                    <a:ext uri="{9D8B030D-6E8A-4147-A177-3AD203B41FA5}">
                      <a16:colId xmlns:a16="http://schemas.microsoft.com/office/drawing/2014/main" val="1470731036"/>
                    </a:ext>
                  </a:extLst>
                </a:gridCol>
                <a:gridCol w="3586822">
                  <a:extLst>
                    <a:ext uri="{9D8B030D-6E8A-4147-A177-3AD203B41FA5}">
                      <a16:colId xmlns:a16="http://schemas.microsoft.com/office/drawing/2014/main" val="1051700741"/>
                    </a:ext>
                  </a:extLst>
                </a:gridCol>
              </a:tblGrid>
              <a:tr h="370840">
                <a:tc>
                  <a:txBody>
                    <a:bodyPr/>
                    <a:lstStyle/>
                    <a:p>
                      <a:r>
                        <a:rPr lang="en-US" sz="1400" b="1"/>
                        <a:t>Data Size</a:t>
                      </a:r>
                    </a:p>
                  </a:txBody>
                  <a:tcPr/>
                </a:tc>
                <a:tc>
                  <a:txBody>
                    <a:bodyPr/>
                    <a:lstStyle/>
                    <a:p>
                      <a:r>
                        <a:rPr lang="en-US" sz="1200" b="0"/>
                        <a:t>The dataset consists of 35,064 entries</a:t>
                      </a:r>
                    </a:p>
                  </a:txBody>
                  <a:tcPr/>
                </a:tc>
                <a:extLst>
                  <a:ext uri="{0D108BD9-81ED-4DB2-BD59-A6C34878D82A}">
                    <a16:rowId xmlns:a16="http://schemas.microsoft.com/office/drawing/2014/main" val="2478813639"/>
                  </a:ext>
                </a:extLst>
              </a:tr>
              <a:tr h="370840">
                <a:tc>
                  <a:txBody>
                    <a:bodyPr/>
                    <a:lstStyle/>
                    <a:p>
                      <a:r>
                        <a:rPr lang="en-US" sz="1400" b="1"/>
                        <a:t>Data Attribute</a:t>
                      </a:r>
                    </a:p>
                  </a:txBody>
                  <a:tcPr>
                    <a:lnB w="12700" cap="flat" cmpd="sng" algn="ctr">
                      <a:solidFill>
                        <a:schemeClr val="tx1"/>
                      </a:solidFill>
                      <a:prstDash val="solid"/>
                      <a:round/>
                      <a:headEnd type="none" w="med" len="med"/>
                      <a:tailEnd type="none" w="med" len="med"/>
                    </a:lnB>
                  </a:tcPr>
                </a:tc>
                <a:tc>
                  <a:txBody>
                    <a:bodyPr/>
                    <a:lstStyle/>
                    <a:p>
                      <a:pPr marL="0" algn="l" defTabSz="914400" rtl="0" eaLnBrk="1" latinLnBrk="0" hangingPunct="1"/>
                      <a:r>
                        <a:rPr lang="en-US" sz="1200" b="0" kern="1200" dirty="0">
                          <a:solidFill>
                            <a:schemeClr val="tx1"/>
                          </a:solidFill>
                          <a:latin typeface="+mn-lt"/>
                          <a:ea typeface="+mn-ea"/>
                          <a:cs typeface="+mn-cs"/>
                        </a:rPr>
                        <a:t>18 attributes: 6 main air pollutants and 6 relevant meteorological variables </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572317"/>
                  </a:ext>
                </a:extLst>
              </a:tr>
              <a:tr h="370840">
                <a:tc>
                  <a:txBody>
                    <a:bodyPr/>
                    <a:lstStyle/>
                    <a:p>
                      <a:r>
                        <a:rPr lang="en-US" sz="1400" b="1"/>
                        <a:t>Data Detail</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200" dirty="0"/>
                        <a:t>The dataset was formed but still composed with missing value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9187628"/>
                  </a:ext>
                </a:extLst>
              </a:tr>
              <a:tr h="370840">
                <a:tc>
                  <a:txBody>
                    <a:bodyPr/>
                    <a:lstStyle/>
                    <a:p>
                      <a:r>
                        <a:rPr lang="en-US" sz="1400" b="1"/>
                        <a:t>Data Window</a:t>
                      </a:r>
                    </a:p>
                  </a:txBody>
                  <a:tcPr>
                    <a:lnT w="12700" cap="flat" cmpd="sng" algn="ctr">
                      <a:solidFill>
                        <a:schemeClr val="tx1"/>
                      </a:solidFill>
                      <a:prstDash val="solid"/>
                      <a:round/>
                      <a:headEnd type="none" w="med" len="med"/>
                      <a:tailEnd type="none" w="med" len="med"/>
                    </a:lnT>
                  </a:tcPr>
                </a:tc>
                <a:tc>
                  <a:txBody>
                    <a:bodyPr/>
                    <a:lstStyle/>
                    <a:p>
                      <a:r>
                        <a:rPr lang="en-US" sz="1200" dirty="0"/>
                        <a:t>March 1st, 2013 - February 28th, 2017</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89019733"/>
                  </a:ext>
                </a:extLst>
              </a:tr>
            </a:tbl>
          </a:graphicData>
        </a:graphic>
      </p:graphicFrame>
      <p:grpSp>
        <p:nvGrpSpPr>
          <p:cNvPr id="131" name="Group 130">
            <a:extLst>
              <a:ext uri="{FF2B5EF4-FFF2-40B4-BE49-F238E27FC236}">
                <a16:creationId xmlns:a16="http://schemas.microsoft.com/office/drawing/2014/main" id="{0375F2C5-F0D9-CAAB-6374-67355AB6DBFA}"/>
              </a:ext>
            </a:extLst>
          </p:cNvPr>
          <p:cNvGrpSpPr/>
          <p:nvPr/>
        </p:nvGrpSpPr>
        <p:grpSpPr>
          <a:xfrm>
            <a:off x="387087" y="3929914"/>
            <a:ext cx="516272" cy="491505"/>
            <a:chOff x="699251" y="1894628"/>
            <a:chExt cx="643166" cy="634563"/>
          </a:xfrm>
        </p:grpSpPr>
        <p:sp>
          <p:nvSpPr>
            <p:cNvPr id="132" name="Circle: Hollow 131">
              <a:extLst>
                <a:ext uri="{FF2B5EF4-FFF2-40B4-BE49-F238E27FC236}">
                  <a16:creationId xmlns:a16="http://schemas.microsoft.com/office/drawing/2014/main" id="{21B46AE8-3B3C-239B-368A-36D9864FFA6B}"/>
                </a:ext>
              </a:extLst>
            </p:cNvPr>
            <p:cNvSpPr/>
            <p:nvPr/>
          </p:nvSpPr>
          <p:spPr>
            <a:xfrm>
              <a:off x="699251" y="1894628"/>
              <a:ext cx="643166" cy="634563"/>
            </a:xfrm>
            <a:prstGeom prst="donut">
              <a:avLst>
                <a:gd name="adj" fmla="val 8185"/>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alibri" panose="020F0502020204030204" pitchFamily="34" charset="0"/>
              </a:endParaRPr>
            </a:p>
          </p:txBody>
        </p:sp>
        <p:sp>
          <p:nvSpPr>
            <p:cNvPr id="133" name="TextBox 132">
              <a:extLst>
                <a:ext uri="{FF2B5EF4-FFF2-40B4-BE49-F238E27FC236}">
                  <a16:creationId xmlns:a16="http://schemas.microsoft.com/office/drawing/2014/main" id="{443C8C60-A48E-98BB-DA5C-62406ACF45D9}"/>
                </a:ext>
              </a:extLst>
            </p:cNvPr>
            <p:cNvSpPr txBox="1"/>
            <p:nvPr/>
          </p:nvSpPr>
          <p:spPr>
            <a:xfrm>
              <a:off x="818854" y="1973494"/>
              <a:ext cx="339328" cy="476830"/>
            </a:xfrm>
            <a:prstGeom prst="rect">
              <a:avLst/>
            </a:prstGeom>
            <a:noFill/>
          </p:spPr>
          <p:txBody>
            <a:bodyPr wrap="square" rtlCol="0">
              <a:spAutoFit/>
            </a:bodyPr>
            <a:lstStyle/>
            <a:p>
              <a:r>
                <a:rPr lang="en-US" b="1">
                  <a:solidFill>
                    <a:srgbClr val="00386B"/>
                  </a:solidFill>
                  <a:latin typeface="Calibri" panose="020F0502020204030204" pitchFamily="34" charset="0"/>
                  <a:cs typeface="Calibri" panose="020F0502020204030204" pitchFamily="34" charset="0"/>
                </a:rPr>
                <a:t>2</a:t>
              </a:r>
              <a:endParaRPr lang="en-US" sz="1800" b="1">
                <a:solidFill>
                  <a:srgbClr val="00386B"/>
                </a:solidFill>
                <a:latin typeface="Calibri" panose="020F0502020204030204" pitchFamily="34" charset="0"/>
                <a:cs typeface="Calibri" panose="020F0502020204030204" pitchFamily="34" charset="0"/>
              </a:endParaRPr>
            </a:p>
          </p:txBody>
        </p:sp>
      </p:grpSp>
      <p:sp>
        <p:nvSpPr>
          <p:cNvPr id="134" name="Rectangle: Rounded Corners 133">
            <a:extLst>
              <a:ext uri="{FF2B5EF4-FFF2-40B4-BE49-F238E27FC236}">
                <a16:creationId xmlns:a16="http://schemas.microsoft.com/office/drawing/2014/main" id="{22584050-A3F7-E1B1-85A4-D8509428024C}"/>
              </a:ext>
            </a:extLst>
          </p:cNvPr>
          <p:cNvSpPr/>
          <p:nvPr/>
        </p:nvSpPr>
        <p:spPr>
          <a:xfrm>
            <a:off x="1074520" y="3857029"/>
            <a:ext cx="3974558" cy="565386"/>
          </a:xfrm>
          <a:prstGeom prst="roundRect">
            <a:avLst/>
          </a:prstGeom>
          <a:gradFill flip="none" rotWithShape="1">
            <a:gsLst>
              <a:gs pos="53000">
                <a:schemeClr val="bg1">
                  <a:lumMod val="95000"/>
                </a:schemeClr>
              </a:gs>
              <a:gs pos="17000">
                <a:schemeClr val="bg1"/>
              </a:gs>
              <a:gs pos="72000">
                <a:schemeClr val="bg1">
                  <a:lumMod val="85000"/>
                </a:scheme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5"/>
            <a:endParaRPr lang="en-US" b="1">
              <a:solidFill>
                <a:schemeClr val="tx1"/>
              </a:solidFill>
              <a:latin typeface="Calibri" panose="020F0502020204030204" pitchFamily="34" charset="0"/>
              <a:cs typeface="Calibri" panose="020F0502020204030204" pitchFamily="34" charset="0"/>
            </a:endParaRPr>
          </a:p>
        </p:txBody>
      </p:sp>
      <p:sp>
        <p:nvSpPr>
          <p:cNvPr id="135" name="TextBox 134">
            <a:extLst>
              <a:ext uri="{FF2B5EF4-FFF2-40B4-BE49-F238E27FC236}">
                <a16:creationId xmlns:a16="http://schemas.microsoft.com/office/drawing/2014/main" id="{A2F53EDE-7D55-9B78-B0BE-DD4E73261B6E}"/>
              </a:ext>
            </a:extLst>
          </p:cNvPr>
          <p:cNvSpPr txBox="1"/>
          <p:nvPr/>
        </p:nvSpPr>
        <p:spPr>
          <a:xfrm>
            <a:off x="1573488" y="3965762"/>
            <a:ext cx="2600682" cy="369332"/>
          </a:xfrm>
          <a:prstGeom prst="rect">
            <a:avLst/>
          </a:prstGeom>
          <a:noFill/>
        </p:spPr>
        <p:txBody>
          <a:bodyPr wrap="square" rtlCol="0">
            <a:spAutoFit/>
          </a:bodyPr>
          <a:lstStyle/>
          <a:p>
            <a:r>
              <a:rPr lang="en-US" b="1" dirty="0"/>
              <a:t>Check Missing Value</a:t>
            </a:r>
          </a:p>
        </p:txBody>
      </p:sp>
      <p:pic>
        <p:nvPicPr>
          <p:cNvPr id="136" name="Picture 135">
            <a:extLst>
              <a:ext uri="{FF2B5EF4-FFF2-40B4-BE49-F238E27FC236}">
                <a16:creationId xmlns:a16="http://schemas.microsoft.com/office/drawing/2014/main" id="{6C15C9AE-526C-A57F-CB12-93B7AF10C202}"/>
              </a:ext>
            </a:extLst>
          </p:cNvPr>
          <p:cNvPicPr>
            <a:picLocks noChangeAspect="1"/>
          </p:cNvPicPr>
          <p:nvPr/>
        </p:nvPicPr>
        <p:blipFill>
          <a:blip r:embed="rId5"/>
          <a:stretch>
            <a:fillRect/>
          </a:stretch>
        </p:blipFill>
        <p:spPr>
          <a:xfrm>
            <a:off x="262079" y="4526054"/>
            <a:ext cx="5588909" cy="810106"/>
          </a:xfrm>
          <a:prstGeom prst="rect">
            <a:avLst/>
          </a:prstGeom>
        </p:spPr>
      </p:pic>
      <p:sp>
        <p:nvSpPr>
          <p:cNvPr id="137" name="Rectangle 136">
            <a:extLst>
              <a:ext uri="{FF2B5EF4-FFF2-40B4-BE49-F238E27FC236}">
                <a16:creationId xmlns:a16="http://schemas.microsoft.com/office/drawing/2014/main" id="{72831B39-9E67-02EE-7748-7923358CF1A8}"/>
              </a:ext>
            </a:extLst>
          </p:cNvPr>
          <p:cNvSpPr/>
          <p:nvPr/>
        </p:nvSpPr>
        <p:spPr>
          <a:xfrm>
            <a:off x="3385666" y="4776834"/>
            <a:ext cx="2352260" cy="18553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4D285A2-5B5D-4C60-8ECA-8FFB27E345A7}"/>
              </a:ext>
            </a:extLst>
          </p:cNvPr>
          <p:cNvSpPr/>
          <p:nvPr/>
        </p:nvSpPr>
        <p:spPr>
          <a:xfrm>
            <a:off x="682522" y="5111711"/>
            <a:ext cx="441673" cy="15364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702ED0B-5478-B162-B6AD-899BCFF4B4B1}"/>
              </a:ext>
            </a:extLst>
          </p:cNvPr>
          <p:cNvSpPr/>
          <p:nvPr/>
        </p:nvSpPr>
        <p:spPr>
          <a:xfrm>
            <a:off x="7424020" y="3965762"/>
            <a:ext cx="1196520" cy="230832"/>
          </a:xfrm>
          <a:prstGeom prst="rect">
            <a:avLst/>
          </a:prstGeom>
        </p:spPr>
        <p:txBody>
          <a:bodyPr wrap="square">
            <a:spAutoFit/>
          </a:bodyPr>
          <a:lstStyle/>
          <a:p>
            <a:r>
              <a:rPr lang="en-US" altLang="zh-CN" sz="900" b="1" dirty="0">
                <a:latin typeface="Arial" panose="020B0604020202020204" pitchFamily="34" charset="0"/>
                <a:ea typeface="+mn-ea"/>
                <a:cs typeface="Arial" panose="020B0604020202020204" pitchFamily="34" charset="0"/>
              </a:rPr>
              <a:t>Correlation Map</a:t>
            </a:r>
          </a:p>
        </p:txBody>
      </p:sp>
      <p:sp>
        <p:nvSpPr>
          <p:cNvPr id="140" name="Rectangle 139">
            <a:extLst>
              <a:ext uri="{FF2B5EF4-FFF2-40B4-BE49-F238E27FC236}">
                <a16:creationId xmlns:a16="http://schemas.microsoft.com/office/drawing/2014/main" id="{21E50ACC-AD3E-75F4-E805-A8E996183E34}"/>
              </a:ext>
            </a:extLst>
          </p:cNvPr>
          <p:cNvSpPr/>
          <p:nvPr/>
        </p:nvSpPr>
        <p:spPr>
          <a:xfrm>
            <a:off x="8019757" y="4814703"/>
            <a:ext cx="1394999" cy="230832"/>
          </a:xfrm>
          <a:prstGeom prst="rect">
            <a:avLst/>
          </a:prstGeom>
        </p:spPr>
        <p:txBody>
          <a:bodyPr wrap="square">
            <a:spAutoFit/>
          </a:bodyPr>
          <a:lstStyle/>
          <a:p>
            <a:r>
              <a:rPr lang="en-US" altLang="zh-CN" sz="900" b="1" dirty="0">
                <a:latin typeface="Arial" panose="020B0604020202020204" pitchFamily="34" charset="0"/>
                <a:ea typeface="+mn-ea"/>
                <a:cs typeface="Arial" panose="020B0604020202020204" pitchFamily="34" charset="0"/>
              </a:rPr>
              <a:t>Average Weekly Data</a:t>
            </a:r>
          </a:p>
        </p:txBody>
      </p:sp>
      <p:sp>
        <p:nvSpPr>
          <p:cNvPr id="28" name="Slide Number Placeholder 1">
            <a:extLst>
              <a:ext uri="{FF2B5EF4-FFF2-40B4-BE49-F238E27FC236}">
                <a16:creationId xmlns:a16="http://schemas.microsoft.com/office/drawing/2014/main" id="{33290B4E-33E2-7056-82DD-4151ED42F284}"/>
              </a:ext>
            </a:extLst>
          </p:cNvPr>
          <p:cNvSpPr>
            <a:spLocks noGrp="1"/>
          </p:cNvSpPr>
          <p:nvPr>
            <p:ph type="sldNum" idx="12"/>
          </p:nvPr>
        </p:nvSpPr>
        <p:spPr>
          <a:xfrm>
            <a:off x="11490123" y="6452646"/>
            <a:ext cx="193346" cy="153888"/>
          </a:xfrm>
        </p:spPr>
        <p:txBody>
          <a:bodyPr/>
          <a:lstStyle/>
          <a:p>
            <a:fld id="{00000000-1234-1234-1234-123412341234}" type="slidenum">
              <a:rPr lang="en-US" smtClean="0"/>
              <a:pPr/>
              <a:t>6</a:t>
            </a:fld>
            <a:endParaRPr lang="en-US" dirty="0"/>
          </a:p>
        </p:txBody>
      </p:sp>
    </p:spTree>
    <p:extLst>
      <p:ext uri="{BB962C8B-B14F-4D97-AF65-F5344CB8AC3E}">
        <p14:creationId xmlns:p14="http://schemas.microsoft.com/office/powerpoint/2010/main" val="1392984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127" name="TextBox 126">
            <a:extLst>
              <a:ext uri="{FF2B5EF4-FFF2-40B4-BE49-F238E27FC236}">
                <a16:creationId xmlns:a16="http://schemas.microsoft.com/office/drawing/2014/main" id="{C8C14327-FFDF-99D7-DF62-2A64972261BA}"/>
              </a:ext>
            </a:extLst>
          </p:cNvPr>
          <p:cNvSpPr txBox="1"/>
          <p:nvPr/>
        </p:nvSpPr>
        <p:spPr>
          <a:xfrm>
            <a:off x="868886" y="3030635"/>
            <a:ext cx="6373427" cy="584775"/>
          </a:xfrm>
          <a:prstGeom prst="rect">
            <a:avLst/>
          </a:prstGeom>
          <a:noFill/>
        </p:spPr>
        <p:txBody>
          <a:bodyPr wrap="square" rtlCol="0">
            <a:spAutoFit/>
          </a:bodyPr>
          <a:lstStyle/>
          <a:p>
            <a:r>
              <a:rPr lang="en-US" sz="3200" b="1">
                <a:solidFill>
                  <a:srgbClr val="00386B"/>
                </a:solidFill>
              </a:rPr>
              <a:t>Experimental Results and Analysis</a:t>
            </a:r>
          </a:p>
        </p:txBody>
      </p:sp>
      <p:sp>
        <p:nvSpPr>
          <p:cNvPr id="3" name="Text Placeholder 2">
            <a:extLst>
              <a:ext uri="{FF2B5EF4-FFF2-40B4-BE49-F238E27FC236}">
                <a16:creationId xmlns:a16="http://schemas.microsoft.com/office/drawing/2014/main" id="{753CD6F8-38C8-4B92-3AA1-639505D21D4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62F781-40B1-EBF9-1158-22C7CE05836D}"/>
              </a:ext>
            </a:extLst>
          </p:cNvPr>
          <p:cNvSpPr>
            <a:spLocks noGrp="1"/>
          </p:cNvSpPr>
          <p:nvPr>
            <p:ph type="sldNum" idx="12"/>
          </p:nvPr>
        </p:nvSpPr>
        <p:spPr>
          <a:xfrm>
            <a:off x="11490123" y="6464076"/>
            <a:ext cx="193346" cy="153888"/>
          </a:xfrm>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41950087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5" name="Rectangle 14">
            <a:extLst>
              <a:ext uri="{FF2B5EF4-FFF2-40B4-BE49-F238E27FC236}">
                <a16:creationId xmlns:a16="http://schemas.microsoft.com/office/drawing/2014/main" id="{D9318D8E-C3BE-57A5-129C-3586891C0CF2}"/>
              </a:ext>
            </a:extLst>
          </p:cNvPr>
          <p:cNvSpPr/>
          <p:nvPr/>
        </p:nvSpPr>
        <p:spPr>
          <a:xfrm>
            <a:off x="543371" y="857941"/>
            <a:ext cx="10782376" cy="433593"/>
          </a:xfrm>
          <a:prstGeom prst="rect">
            <a:avLst/>
          </a:prstGeom>
          <a:solidFill>
            <a:srgbClr val="FBEBA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buFont typeface="Wingdings" panose="05000000000000000000" pitchFamily="2" charset="2"/>
              <a:buChar char="Ø"/>
            </a:pPr>
            <a:r>
              <a:rPr lang="en-US" sz="1100" dirty="0">
                <a:solidFill>
                  <a:schemeClr val="tx1"/>
                </a:solidFill>
                <a:cs typeface="Calibri"/>
              </a:rPr>
              <a:t>Seasonal Pattern Exists – Numbers are lower in summer and higher in winter</a:t>
            </a:r>
          </a:p>
          <a:p>
            <a:pPr marL="171450" indent="-171450">
              <a:buFont typeface="Wingdings" panose="05000000000000000000" pitchFamily="2" charset="2"/>
              <a:buChar char="Ø"/>
            </a:pPr>
            <a:r>
              <a:rPr lang="en-US" sz="1100" dirty="0">
                <a:solidFill>
                  <a:schemeClr val="tx1"/>
                </a:solidFill>
                <a:cs typeface="Calibri"/>
              </a:rPr>
              <a:t>Slightly Downward Trend</a:t>
            </a:r>
          </a:p>
        </p:txBody>
      </p:sp>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3441327" cy="584775"/>
          </a:xfrm>
          <a:prstGeom prst="rect">
            <a:avLst/>
          </a:prstGeom>
          <a:noFill/>
        </p:spPr>
        <p:txBody>
          <a:bodyPr wrap="none" lIns="91440" tIns="45720" rIns="91440" bIns="45720" rtlCol="0" anchor="t">
            <a:spAutoFit/>
          </a:bodyPr>
          <a:lstStyle/>
          <a:p>
            <a:r>
              <a:rPr lang="en-US" sz="3200" b="1">
                <a:solidFill>
                  <a:srgbClr val="00386B"/>
                </a:solidFill>
              </a:rPr>
              <a:t>PM2.5 Exploratory </a:t>
            </a:r>
          </a:p>
        </p:txBody>
      </p:sp>
      <p:sp>
        <p:nvSpPr>
          <p:cNvPr id="2" name="Slide Number Placeholder 1">
            <a:extLst>
              <a:ext uri="{FF2B5EF4-FFF2-40B4-BE49-F238E27FC236}">
                <a16:creationId xmlns:a16="http://schemas.microsoft.com/office/drawing/2014/main" id="{ED8B1875-F973-49E3-89C8-4AD3D330782B}"/>
              </a:ext>
            </a:extLst>
          </p:cNvPr>
          <p:cNvSpPr>
            <a:spLocks noGrp="1"/>
          </p:cNvSpPr>
          <p:nvPr>
            <p:ph type="sldNum" idx="12"/>
          </p:nvPr>
        </p:nvSpPr>
        <p:spPr/>
        <p:txBody>
          <a:bodyPr/>
          <a:lstStyle/>
          <a:p>
            <a:fld id="{00000000-1234-1234-1234-123412341234}" type="slidenum">
              <a:rPr lang="en-US" smtClean="0"/>
              <a:pPr/>
              <a:t>8</a:t>
            </a:fld>
            <a:endParaRPr lang="en-US"/>
          </a:p>
        </p:txBody>
      </p:sp>
      <p:sp>
        <p:nvSpPr>
          <p:cNvPr id="10" name="Rectangle 9">
            <a:extLst>
              <a:ext uri="{FF2B5EF4-FFF2-40B4-BE49-F238E27FC236}">
                <a16:creationId xmlns:a16="http://schemas.microsoft.com/office/drawing/2014/main" id="{1BB7E5AE-506A-260D-D27A-56030B3339A4}"/>
              </a:ext>
            </a:extLst>
          </p:cNvPr>
          <p:cNvSpPr/>
          <p:nvPr/>
        </p:nvSpPr>
        <p:spPr>
          <a:xfrm>
            <a:off x="6737980" y="1356771"/>
            <a:ext cx="4065305" cy="198236"/>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cs typeface="Calibri" panose="020F0502020204030204"/>
              </a:rPr>
              <a:t>Seasonal Decomposition</a:t>
            </a:r>
          </a:p>
        </p:txBody>
      </p:sp>
      <p:pic>
        <p:nvPicPr>
          <p:cNvPr id="3" name="Picture 5" descr="Diagram&#10;&#10;Description automatically generated">
            <a:extLst>
              <a:ext uri="{FF2B5EF4-FFF2-40B4-BE49-F238E27FC236}">
                <a16:creationId xmlns:a16="http://schemas.microsoft.com/office/drawing/2014/main" id="{BDB70BAE-1EA3-F5E1-97B7-CFC67326DF50}"/>
              </a:ext>
            </a:extLst>
          </p:cNvPr>
          <p:cNvPicPr>
            <a:picLocks noChangeAspect="1"/>
          </p:cNvPicPr>
          <p:nvPr/>
        </p:nvPicPr>
        <p:blipFill rotWithShape="1">
          <a:blip r:embed="rId3"/>
          <a:srcRect t="1992" b="199"/>
          <a:stretch/>
        </p:blipFill>
        <p:spPr>
          <a:xfrm>
            <a:off x="6732852" y="4100192"/>
            <a:ext cx="4070433" cy="2224705"/>
          </a:xfrm>
          <a:prstGeom prst="rect">
            <a:avLst/>
          </a:prstGeom>
        </p:spPr>
      </p:pic>
      <p:pic>
        <p:nvPicPr>
          <p:cNvPr id="4" name="Picture 5" descr="Chart&#10;&#10;Description automatically generated">
            <a:extLst>
              <a:ext uri="{FF2B5EF4-FFF2-40B4-BE49-F238E27FC236}">
                <a16:creationId xmlns:a16="http://schemas.microsoft.com/office/drawing/2014/main" id="{D8757405-E12A-7E95-B17E-7822065020F8}"/>
              </a:ext>
            </a:extLst>
          </p:cNvPr>
          <p:cNvPicPr>
            <a:picLocks noChangeAspect="1"/>
          </p:cNvPicPr>
          <p:nvPr/>
        </p:nvPicPr>
        <p:blipFill>
          <a:blip r:embed="rId4"/>
          <a:stretch>
            <a:fillRect/>
          </a:stretch>
        </p:blipFill>
        <p:spPr>
          <a:xfrm>
            <a:off x="1378515" y="1620244"/>
            <a:ext cx="4119432" cy="2096991"/>
          </a:xfrm>
          <a:prstGeom prst="rect">
            <a:avLst/>
          </a:prstGeom>
        </p:spPr>
      </p:pic>
      <p:sp>
        <p:nvSpPr>
          <p:cNvPr id="16" name="Rectangle 15">
            <a:extLst>
              <a:ext uri="{FF2B5EF4-FFF2-40B4-BE49-F238E27FC236}">
                <a16:creationId xmlns:a16="http://schemas.microsoft.com/office/drawing/2014/main" id="{3200EC37-FE19-1636-C508-55A189BD5F7B}"/>
              </a:ext>
            </a:extLst>
          </p:cNvPr>
          <p:cNvSpPr/>
          <p:nvPr/>
        </p:nvSpPr>
        <p:spPr>
          <a:xfrm>
            <a:off x="6737979" y="3858553"/>
            <a:ext cx="4065306" cy="215753"/>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mn-lt"/>
                <a:cs typeface="+mn-lt"/>
              </a:rPr>
              <a:t>PM2.5 by Year</a:t>
            </a:r>
            <a:endParaRPr lang="en-US" sz="1600">
              <a:cs typeface="Calibri" panose="020F0502020204030204"/>
            </a:endParaRPr>
          </a:p>
        </p:txBody>
      </p:sp>
      <p:pic>
        <p:nvPicPr>
          <p:cNvPr id="13" name="Picture 16" descr="Chart&#10;&#10;Description automatically generated">
            <a:extLst>
              <a:ext uri="{FF2B5EF4-FFF2-40B4-BE49-F238E27FC236}">
                <a16:creationId xmlns:a16="http://schemas.microsoft.com/office/drawing/2014/main" id="{564E633E-829F-27DF-5EFB-DB91C13BB8FD}"/>
              </a:ext>
            </a:extLst>
          </p:cNvPr>
          <p:cNvPicPr>
            <a:picLocks noChangeAspect="1"/>
          </p:cNvPicPr>
          <p:nvPr/>
        </p:nvPicPr>
        <p:blipFill>
          <a:blip r:embed="rId5"/>
          <a:stretch>
            <a:fillRect/>
          </a:stretch>
        </p:blipFill>
        <p:spPr>
          <a:xfrm>
            <a:off x="1383587" y="4074306"/>
            <a:ext cx="4144578" cy="2224705"/>
          </a:xfrm>
          <a:prstGeom prst="rect">
            <a:avLst/>
          </a:prstGeom>
        </p:spPr>
      </p:pic>
      <p:sp>
        <p:nvSpPr>
          <p:cNvPr id="18" name="Rectangle 17">
            <a:extLst>
              <a:ext uri="{FF2B5EF4-FFF2-40B4-BE49-F238E27FC236}">
                <a16:creationId xmlns:a16="http://schemas.microsoft.com/office/drawing/2014/main" id="{2B5C4725-93C6-AB1E-ACDE-06DDB7111945}"/>
              </a:ext>
            </a:extLst>
          </p:cNvPr>
          <p:cNvSpPr/>
          <p:nvPr/>
        </p:nvSpPr>
        <p:spPr>
          <a:xfrm>
            <a:off x="1372201" y="3858554"/>
            <a:ext cx="4071619" cy="215753"/>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err="1">
                <a:ea typeface="楷体"/>
                <a:cs typeface="Arial"/>
              </a:rPr>
              <a:t>Weekplot</a:t>
            </a:r>
            <a:r>
              <a:rPr lang="en-US" sz="1100" b="1">
                <a:ea typeface="楷体"/>
                <a:cs typeface="Arial"/>
              </a:rPr>
              <a:t>(PM2.5)</a:t>
            </a:r>
          </a:p>
        </p:txBody>
      </p:sp>
      <p:sp>
        <p:nvSpPr>
          <p:cNvPr id="19" name="Rectangle 18">
            <a:extLst>
              <a:ext uri="{FF2B5EF4-FFF2-40B4-BE49-F238E27FC236}">
                <a16:creationId xmlns:a16="http://schemas.microsoft.com/office/drawing/2014/main" id="{AD1D4428-FEE4-93E4-8667-6512695F2C98}"/>
              </a:ext>
            </a:extLst>
          </p:cNvPr>
          <p:cNvSpPr/>
          <p:nvPr/>
        </p:nvSpPr>
        <p:spPr>
          <a:xfrm>
            <a:off x="1378515" y="1376287"/>
            <a:ext cx="4065305" cy="198236"/>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err="1">
                <a:cs typeface="Calibri" panose="020F0502020204030204"/>
              </a:rPr>
              <a:t>Autoplot</a:t>
            </a:r>
            <a:r>
              <a:rPr lang="en-US" sz="1100" b="1">
                <a:cs typeface="Calibri" panose="020F0502020204030204"/>
              </a:rPr>
              <a:t> of Weekly PM2.5</a:t>
            </a:r>
          </a:p>
        </p:txBody>
      </p:sp>
      <p:pic>
        <p:nvPicPr>
          <p:cNvPr id="5" name="Picture 5">
            <a:extLst>
              <a:ext uri="{FF2B5EF4-FFF2-40B4-BE49-F238E27FC236}">
                <a16:creationId xmlns:a16="http://schemas.microsoft.com/office/drawing/2014/main" id="{E7D12CD9-C238-7D47-CEEF-B63C7CAA8B37}"/>
              </a:ext>
            </a:extLst>
          </p:cNvPr>
          <p:cNvPicPr>
            <a:picLocks noChangeAspect="1"/>
          </p:cNvPicPr>
          <p:nvPr/>
        </p:nvPicPr>
        <p:blipFill>
          <a:blip r:embed="rId6"/>
          <a:stretch>
            <a:fillRect/>
          </a:stretch>
        </p:blipFill>
        <p:spPr>
          <a:xfrm>
            <a:off x="6653374" y="1620243"/>
            <a:ext cx="4254917" cy="2212423"/>
          </a:xfrm>
          <a:prstGeom prst="rect">
            <a:avLst/>
          </a:prstGeom>
        </p:spPr>
      </p:pic>
    </p:spTree>
    <p:extLst>
      <p:ext uri="{BB962C8B-B14F-4D97-AF65-F5344CB8AC3E}">
        <p14:creationId xmlns:p14="http://schemas.microsoft.com/office/powerpoint/2010/main" val="90856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1" name="Picture 10" descr="A picture containing graphical user interface&#10;&#10;Description automatically generated">
            <a:extLst>
              <a:ext uri="{FF2B5EF4-FFF2-40B4-BE49-F238E27FC236}">
                <a16:creationId xmlns:a16="http://schemas.microsoft.com/office/drawing/2014/main" id="{D3B21734-85E8-C3CF-6046-782B4EA31181}"/>
              </a:ext>
            </a:extLst>
          </p:cNvPr>
          <p:cNvPicPr>
            <a:picLocks noChangeAspect="1"/>
          </p:cNvPicPr>
          <p:nvPr/>
        </p:nvPicPr>
        <p:blipFill rotWithShape="1">
          <a:blip r:embed="rId3">
            <a:extLst>
              <a:ext uri="{28A0092B-C50C-407E-A947-70E740481C1C}">
                <a14:useLocalDpi xmlns:a14="http://schemas.microsoft.com/office/drawing/2010/main" val="0"/>
              </a:ext>
            </a:extLst>
          </a:blip>
          <a:srcRect t="53526" r="51221"/>
          <a:stretch/>
        </p:blipFill>
        <p:spPr>
          <a:xfrm>
            <a:off x="6872934" y="4715451"/>
            <a:ext cx="3057350" cy="1676829"/>
          </a:xfrm>
          <a:prstGeom prst="rect">
            <a:avLst/>
          </a:prstGeom>
        </p:spPr>
      </p:pic>
      <p:sp>
        <p:nvSpPr>
          <p:cNvPr id="27" name="TextBox 26">
            <a:extLst>
              <a:ext uri="{FF2B5EF4-FFF2-40B4-BE49-F238E27FC236}">
                <a16:creationId xmlns:a16="http://schemas.microsoft.com/office/drawing/2014/main" id="{9A8935B2-B03B-4CD0-8F11-68FE1D8225FD}"/>
              </a:ext>
            </a:extLst>
          </p:cNvPr>
          <p:cNvSpPr txBox="1"/>
          <p:nvPr/>
        </p:nvSpPr>
        <p:spPr>
          <a:xfrm>
            <a:off x="106887" y="168165"/>
            <a:ext cx="4624984" cy="584775"/>
          </a:xfrm>
          <a:prstGeom prst="rect">
            <a:avLst/>
          </a:prstGeom>
          <a:noFill/>
        </p:spPr>
        <p:txBody>
          <a:bodyPr wrap="none" lIns="91440" tIns="45720" rIns="91440" bIns="45720" rtlCol="0" anchor="t">
            <a:spAutoFit/>
          </a:bodyPr>
          <a:lstStyle/>
          <a:p>
            <a:r>
              <a:rPr lang="en-US" sz="3200" b="1" dirty="0">
                <a:solidFill>
                  <a:srgbClr val="00386B"/>
                </a:solidFill>
              </a:rPr>
              <a:t>Data Transformation (1/2)</a:t>
            </a:r>
          </a:p>
        </p:txBody>
      </p:sp>
      <p:sp>
        <p:nvSpPr>
          <p:cNvPr id="2" name="Slide Number Placeholder 1">
            <a:extLst>
              <a:ext uri="{FF2B5EF4-FFF2-40B4-BE49-F238E27FC236}">
                <a16:creationId xmlns:a16="http://schemas.microsoft.com/office/drawing/2014/main" id="{ED8B1875-F973-49E3-89C8-4AD3D330782B}"/>
              </a:ext>
            </a:extLst>
          </p:cNvPr>
          <p:cNvSpPr>
            <a:spLocks noGrp="1"/>
          </p:cNvSpPr>
          <p:nvPr>
            <p:ph type="sldNum" idx="12"/>
          </p:nvPr>
        </p:nvSpPr>
        <p:spPr/>
        <p:txBody>
          <a:bodyPr/>
          <a:lstStyle/>
          <a:p>
            <a:fld id="{00000000-1234-1234-1234-123412341234}" type="slidenum">
              <a:rPr lang="en-US" smtClean="0"/>
              <a:pPr/>
              <a:t>9</a:t>
            </a:fld>
            <a:endParaRPr lang="en-US"/>
          </a:p>
        </p:txBody>
      </p:sp>
      <p:sp>
        <p:nvSpPr>
          <p:cNvPr id="5" name="Rectangle 4">
            <a:extLst>
              <a:ext uri="{FF2B5EF4-FFF2-40B4-BE49-F238E27FC236}">
                <a16:creationId xmlns:a16="http://schemas.microsoft.com/office/drawing/2014/main" id="{BF6C2B48-CDC5-0185-10A3-92C9C1FDAD9A}"/>
              </a:ext>
            </a:extLst>
          </p:cNvPr>
          <p:cNvSpPr/>
          <p:nvPr/>
        </p:nvSpPr>
        <p:spPr>
          <a:xfrm>
            <a:off x="770163" y="1984586"/>
            <a:ext cx="5051903"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楷体"/>
                <a:cs typeface="Arial"/>
              </a:rPr>
              <a:t>Plot Training Data</a:t>
            </a:r>
            <a:endParaRPr lang="en-GB" sz="1100" b="1">
              <a:ea typeface="楷体"/>
              <a:cs typeface="Arial"/>
            </a:endParaRPr>
          </a:p>
        </p:txBody>
      </p:sp>
      <p:pic>
        <p:nvPicPr>
          <p:cNvPr id="4" name="Picture 3">
            <a:extLst>
              <a:ext uri="{FF2B5EF4-FFF2-40B4-BE49-F238E27FC236}">
                <a16:creationId xmlns:a16="http://schemas.microsoft.com/office/drawing/2014/main" id="{A13A721E-FC89-980E-A17B-5AC463FEB7AB}"/>
              </a:ext>
            </a:extLst>
          </p:cNvPr>
          <p:cNvPicPr>
            <a:picLocks noChangeAspect="1"/>
          </p:cNvPicPr>
          <p:nvPr/>
        </p:nvPicPr>
        <p:blipFill>
          <a:blip r:embed="rId4"/>
          <a:stretch>
            <a:fillRect/>
          </a:stretch>
        </p:blipFill>
        <p:spPr>
          <a:xfrm>
            <a:off x="757656" y="2269881"/>
            <a:ext cx="4978498" cy="3460260"/>
          </a:xfrm>
          <a:prstGeom prst="rect">
            <a:avLst/>
          </a:prstGeom>
        </p:spPr>
      </p:pic>
      <p:sp>
        <p:nvSpPr>
          <p:cNvPr id="10" name="Rectangle 9">
            <a:extLst>
              <a:ext uri="{FF2B5EF4-FFF2-40B4-BE49-F238E27FC236}">
                <a16:creationId xmlns:a16="http://schemas.microsoft.com/office/drawing/2014/main" id="{1BB7E5AE-506A-260D-D27A-56030B3339A4}"/>
              </a:ext>
            </a:extLst>
          </p:cNvPr>
          <p:cNvSpPr/>
          <p:nvPr/>
        </p:nvSpPr>
        <p:spPr>
          <a:xfrm>
            <a:off x="6073437" y="1983738"/>
            <a:ext cx="5348400"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ea typeface="楷体" panose="02010609060101010101" pitchFamily="49" charset="-122"/>
                <a:cs typeface="Arial" panose="020B0604020202020204" pitchFamily="34" charset="0"/>
              </a:rPr>
              <a:t>KPSS &amp; ADF Test</a:t>
            </a:r>
            <a:endParaRPr lang="en-GB" sz="1100" b="1">
              <a:ea typeface="楷体" panose="02010609060101010101" pitchFamily="49" charset="-122"/>
              <a:cs typeface="Arial" panose="020B0604020202020204" pitchFamily="34" charset="0"/>
            </a:endParaRPr>
          </a:p>
        </p:txBody>
      </p:sp>
      <p:sp>
        <p:nvSpPr>
          <p:cNvPr id="14" name="Rectangle 13">
            <a:extLst>
              <a:ext uri="{FF2B5EF4-FFF2-40B4-BE49-F238E27FC236}">
                <a16:creationId xmlns:a16="http://schemas.microsoft.com/office/drawing/2014/main" id="{6AFCE3DF-AFF6-14CD-BAD0-F3FE27D21A42}"/>
              </a:ext>
            </a:extLst>
          </p:cNvPr>
          <p:cNvSpPr/>
          <p:nvPr/>
        </p:nvSpPr>
        <p:spPr>
          <a:xfrm>
            <a:off x="639461" y="855020"/>
            <a:ext cx="10782376" cy="1075426"/>
          </a:xfrm>
          <a:prstGeom prst="rect">
            <a:avLst/>
          </a:prstGeom>
          <a:solidFill>
            <a:srgbClr val="FBEBAB"/>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lstStyle/>
          <a:p>
            <a:pPr marL="171450" indent="-171450">
              <a:buFont typeface="Wingdings"/>
              <a:buChar char="Ø"/>
            </a:pPr>
            <a:r>
              <a:rPr lang="en-US" sz="1100" dirty="0">
                <a:solidFill>
                  <a:schemeClr val="tx1"/>
                </a:solidFill>
                <a:latin typeface="Calibri"/>
                <a:cs typeface="Calibri"/>
              </a:rPr>
              <a:t>We split PM2.5 data </a:t>
            </a:r>
            <a:r>
              <a:rPr lang="en-US" sz="1100" dirty="0">
                <a:solidFill>
                  <a:schemeClr val="tx1"/>
                </a:solidFill>
                <a:cs typeface="Calibri"/>
              </a:rPr>
              <a:t>into a training dataset (2013/3/1 – 2016/12/31) and a test dataset (2017/1/1 – 2017/2/29) </a:t>
            </a:r>
            <a:endParaRPr lang="en-US" dirty="0">
              <a:solidFill>
                <a:schemeClr val="tx1"/>
              </a:solidFill>
              <a:cs typeface="Calibri" panose="020F0502020204030204"/>
            </a:endParaRPr>
          </a:p>
          <a:p>
            <a:pPr marL="171450" indent="-171450">
              <a:buFont typeface="Wingdings"/>
              <a:buChar char="Ø"/>
            </a:pPr>
            <a:r>
              <a:rPr lang="en-US" sz="1100" dirty="0">
                <a:solidFill>
                  <a:schemeClr val="tx1"/>
                </a:solidFill>
                <a:latin typeface="Calibri"/>
                <a:cs typeface="Calibri"/>
              </a:rPr>
              <a:t>Observations and findings:</a:t>
            </a:r>
          </a:p>
          <a:p>
            <a:pPr marL="628650" lvl="1" indent="-171450">
              <a:buFont typeface="Wingdings" pitchFamily="2" charset="2"/>
              <a:buChar char="v"/>
            </a:pPr>
            <a:r>
              <a:rPr lang="en-US" sz="1100" dirty="0">
                <a:solidFill>
                  <a:schemeClr val="tx1"/>
                </a:solidFill>
                <a:latin typeface="Calibri"/>
                <a:cs typeface="Calibri"/>
              </a:rPr>
              <a:t>ACF plot decreases quickly to zero</a:t>
            </a:r>
            <a:endParaRPr lang="en-US" sz="1100" dirty="0">
              <a:solidFill>
                <a:schemeClr val="tx1"/>
              </a:solidFill>
              <a:latin typeface="Calibri" panose="020F0502020204030204" pitchFamily="34" charset="0"/>
              <a:cs typeface="Calibri" panose="020F0502020204030204" pitchFamily="34" charset="0"/>
            </a:endParaRPr>
          </a:p>
          <a:p>
            <a:pPr marL="628650" lvl="1" indent="-171450">
              <a:buFont typeface="Wingdings" pitchFamily="2" charset="2"/>
              <a:buChar char="v"/>
            </a:pPr>
            <a:r>
              <a:rPr lang="en-US" sz="1100" dirty="0">
                <a:solidFill>
                  <a:schemeClr val="tx1"/>
                </a:solidFill>
                <a:latin typeface="Calibri"/>
                <a:ea typeface="+mn-lt"/>
                <a:cs typeface="Calibri"/>
              </a:rPr>
              <a:t>KPSS test shows p-value (0.1) is larger than 0.05</a:t>
            </a:r>
            <a:endParaRPr lang="en-US" sz="1100" dirty="0">
              <a:solidFill>
                <a:schemeClr val="tx1"/>
              </a:solidFill>
              <a:latin typeface="Calibri" panose="020F0502020204030204" pitchFamily="34" charset="0"/>
              <a:ea typeface="+mn-lt"/>
              <a:cs typeface="Calibri" panose="020F0502020204030204" pitchFamily="34" charset="0"/>
            </a:endParaRPr>
          </a:p>
          <a:p>
            <a:pPr marL="628650" lvl="1" indent="-171450">
              <a:buFont typeface="Wingdings" pitchFamily="2" charset="2"/>
              <a:buChar char="v"/>
            </a:pPr>
            <a:r>
              <a:rPr lang="en-US" sz="1100" dirty="0">
                <a:solidFill>
                  <a:schemeClr val="tx1"/>
                </a:solidFill>
                <a:latin typeface="Calibri"/>
                <a:ea typeface="+mn-lt"/>
                <a:cs typeface="Calibri"/>
              </a:rPr>
              <a:t>ADF test shows p-value (0.01) is less than 0.05</a:t>
            </a:r>
          </a:p>
          <a:p>
            <a:pPr marL="171450" lvl="1" indent="-171450">
              <a:buFont typeface="Wingdings"/>
              <a:buChar char="Ø"/>
            </a:pPr>
            <a:r>
              <a:rPr lang="en-US" sz="1100" dirty="0">
                <a:solidFill>
                  <a:schemeClr val="tx1"/>
                </a:solidFill>
                <a:latin typeface="Calibri"/>
                <a:ea typeface="+mn-lt"/>
                <a:cs typeface="Calibri"/>
              </a:rPr>
              <a:t>All values of ACF are within bound after one level of seasonal differencing</a:t>
            </a:r>
          </a:p>
          <a:p>
            <a:pPr lvl="1"/>
            <a:endParaRPr lang="en-US" sz="1100" dirty="0">
              <a:solidFill>
                <a:schemeClr val="tx1"/>
              </a:solidFill>
              <a:latin typeface="Calibri" panose="020F0502020204030204" pitchFamily="34" charset="0"/>
              <a:ea typeface="+mn-lt"/>
              <a:cs typeface="Calibri" panose="020F0502020204030204" pitchFamily="34" charset="0"/>
            </a:endParaRPr>
          </a:p>
        </p:txBody>
      </p:sp>
      <p:grpSp>
        <p:nvGrpSpPr>
          <p:cNvPr id="3" name="Group 2">
            <a:extLst>
              <a:ext uri="{FF2B5EF4-FFF2-40B4-BE49-F238E27FC236}">
                <a16:creationId xmlns:a16="http://schemas.microsoft.com/office/drawing/2014/main" id="{F182DE23-B302-5C76-2CE0-144BD1F2D401}"/>
              </a:ext>
            </a:extLst>
          </p:cNvPr>
          <p:cNvGrpSpPr/>
          <p:nvPr/>
        </p:nvGrpSpPr>
        <p:grpSpPr>
          <a:xfrm>
            <a:off x="6566456" y="2426134"/>
            <a:ext cx="4702583" cy="1936436"/>
            <a:chOff x="6181479" y="2000210"/>
            <a:chExt cx="5221889" cy="2146051"/>
          </a:xfrm>
        </p:grpSpPr>
        <p:pic>
          <p:nvPicPr>
            <p:cNvPr id="7" name="Picture 7">
              <a:extLst>
                <a:ext uri="{FF2B5EF4-FFF2-40B4-BE49-F238E27FC236}">
                  <a16:creationId xmlns:a16="http://schemas.microsoft.com/office/drawing/2014/main" id="{2AC3032E-6031-46A8-B766-FD9E5D4C126C}"/>
                </a:ext>
              </a:extLst>
            </p:cNvPr>
            <p:cNvPicPr>
              <a:picLocks noChangeAspect="1"/>
            </p:cNvPicPr>
            <p:nvPr/>
          </p:nvPicPr>
          <p:blipFill>
            <a:blip r:embed="rId5"/>
            <a:stretch>
              <a:fillRect/>
            </a:stretch>
          </p:blipFill>
          <p:spPr>
            <a:xfrm>
              <a:off x="6181479" y="2000210"/>
              <a:ext cx="5221889" cy="2146051"/>
            </a:xfrm>
            <a:prstGeom prst="rect">
              <a:avLst/>
            </a:prstGeom>
          </p:spPr>
        </p:pic>
        <p:sp>
          <p:nvSpPr>
            <p:cNvPr id="8" name="Rectangle 7">
              <a:extLst>
                <a:ext uri="{FF2B5EF4-FFF2-40B4-BE49-F238E27FC236}">
                  <a16:creationId xmlns:a16="http://schemas.microsoft.com/office/drawing/2014/main" id="{0123BABA-05E6-4C6A-9DB9-0A7A03E95087}"/>
                </a:ext>
              </a:extLst>
            </p:cNvPr>
            <p:cNvSpPr/>
            <p:nvPr/>
          </p:nvSpPr>
          <p:spPr>
            <a:xfrm>
              <a:off x="10176991" y="2595609"/>
              <a:ext cx="1085435" cy="19505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565F1EC-117F-9CEE-0D46-57F5DBFA0CED}"/>
                </a:ext>
              </a:extLst>
            </p:cNvPr>
            <p:cNvSpPr/>
            <p:nvPr/>
          </p:nvSpPr>
          <p:spPr>
            <a:xfrm>
              <a:off x="9338791" y="3662408"/>
              <a:ext cx="1142585" cy="214105"/>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6DE294DD-19A4-F008-C4A2-5E7CC612A3A0}"/>
              </a:ext>
            </a:extLst>
          </p:cNvPr>
          <p:cNvSpPr/>
          <p:nvPr/>
        </p:nvSpPr>
        <p:spPr>
          <a:xfrm>
            <a:off x="6030649" y="4361452"/>
            <a:ext cx="5348400" cy="221195"/>
          </a:xfrm>
          <a:prstGeom prst="rect">
            <a:avLst/>
          </a:prstGeom>
          <a:solidFill>
            <a:srgbClr val="00386B"/>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100" b="1">
                <a:ea typeface="楷体"/>
                <a:cs typeface="Arial"/>
              </a:rPr>
              <a:t>Seasonal Differenced ACF </a:t>
            </a:r>
            <a:r>
              <a:rPr lang="zh-CN" altLang="en-US" sz="1100" b="1">
                <a:ea typeface="楷体"/>
                <a:cs typeface="Arial"/>
              </a:rPr>
              <a:t> </a:t>
            </a:r>
            <a:endParaRPr lang="en-GB" sz="1100" b="1">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310939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EE09A8354ED7649A81A39E0EDD65A8D" ma:contentTypeVersion="2" ma:contentTypeDescription="Create a new document." ma:contentTypeScope="" ma:versionID="911a4f300e72496f687c545db8b1015e">
  <xsd:schema xmlns:xsd="http://www.w3.org/2001/XMLSchema" xmlns:xs="http://www.w3.org/2001/XMLSchema" xmlns:p="http://schemas.microsoft.com/office/2006/metadata/properties" xmlns:ns2="caa34ba8-de6d-443d-b13b-eae89189444b" targetNamespace="http://schemas.microsoft.com/office/2006/metadata/properties" ma:root="true" ma:fieldsID="0fc310393af4df44c295d6c66a1dbbab" ns2:_="">
    <xsd:import namespace="caa34ba8-de6d-443d-b13b-eae89189444b"/>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a34ba8-de6d-443d-b13b-eae8918944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77A5C8-F1F2-48F8-95AC-E1799ED9D1E1}">
  <ds:schemaRefs>
    <ds:schemaRef ds:uri="caa34ba8-de6d-443d-b13b-eae8918944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D541464-936E-4E41-967E-D6620EF8B728}">
  <ds:schemaRefs>
    <ds:schemaRef ds:uri="http://schemas.microsoft.com/sharepoint/v3/contenttype/forms"/>
  </ds:schemaRefs>
</ds:datastoreItem>
</file>

<file path=customXml/itemProps3.xml><?xml version="1.0" encoding="utf-8"?>
<ds:datastoreItem xmlns:ds="http://schemas.openxmlformats.org/officeDocument/2006/customXml" ds:itemID="{D139AFBD-2A97-4211-AF15-7719E6CEA57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329</TotalTime>
  <Words>2011</Words>
  <Application>Microsoft Macintosh PowerPoint</Application>
  <PresentationFormat>Widescreen</PresentationFormat>
  <Paragraphs>306</Paragraphs>
  <Slides>24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Noto Sans Symbols</vt:lpstr>
      <vt:lpstr>Wingdings,Sans-Serif</vt:lpstr>
      <vt:lpstr>Arial</vt:lpstr>
      <vt:lpstr>Calibri</vt:lpstr>
      <vt:lpstr>Calibri Light</vt:lpstr>
      <vt:lpstr>Wingdings</vt:lpstr>
      <vt:lpstr>Office Theme</vt:lpstr>
      <vt:lpstr>PowerPoint Presentation</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Zhou</dc:creator>
  <cp:lastModifiedBy>Flora Huang</cp:lastModifiedBy>
  <cp:revision>2</cp:revision>
  <dcterms:created xsi:type="dcterms:W3CDTF">2022-04-06T23:12:15Z</dcterms:created>
  <dcterms:modified xsi:type="dcterms:W3CDTF">2022-05-24T23:37:52Z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0x0101005EE09A8354ED7649A81A39E0EDD65A8D</vt:lpwstr>
  </property>
</Properties>
</file>